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9"/>
  </p:notesMasterIdLst>
  <p:handoutMasterIdLst>
    <p:handoutMasterId r:id="rId40"/>
  </p:handoutMasterIdLst>
  <p:sldIdLst>
    <p:sldId id="256" r:id="rId6"/>
    <p:sldId id="257" r:id="rId7"/>
    <p:sldId id="258" r:id="rId8"/>
    <p:sldId id="259" r:id="rId9"/>
    <p:sldId id="260" r:id="rId10"/>
    <p:sldId id="264" r:id="rId11"/>
    <p:sldId id="295" r:id="rId12"/>
    <p:sldId id="265" r:id="rId13"/>
    <p:sldId id="267" r:id="rId14"/>
    <p:sldId id="269" r:id="rId15"/>
    <p:sldId id="270" r:id="rId16"/>
    <p:sldId id="271" r:id="rId17"/>
    <p:sldId id="272" r:id="rId18"/>
    <p:sldId id="273" r:id="rId19"/>
    <p:sldId id="274" r:id="rId20"/>
    <p:sldId id="286" r:id="rId21"/>
    <p:sldId id="294" r:id="rId22"/>
    <p:sldId id="293" r:id="rId23"/>
    <p:sldId id="285" r:id="rId24"/>
    <p:sldId id="296" r:id="rId25"/>
    <p:sldId id="277" r:id="rId26"/>
    <p:sldId id="278" r:id="rId27"/>
    <p:sldId id="280" r:id="rId28"/>
    <p:sldId id="287" r:id="rId29"/>
    <p:sldId id="290" r:id="rId30"/>
    <p:sldId id="291" r:id="rId31"/>
    <p:sldId id="289" r:id="rId32"/>
    <p:sldId id="288" r:id="rId33"/>
    <p:sldId id="281" r:id="rId34"/>
    <p:sldId id="292" r:id="rId35"/>
    <p:sldId id="284" r:id="rId36"/>
    <p:sldId id="282" r:id="rId37"/>
    <p:sldId id="283" r:id="rId3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8" autoAdjust="0"/>
    <p:restoredTop sz="93797" autoAdjust="0"/>
  </p:normalViewPr>
  <p:slideViewPr>
    <p:cSldViewPr snapToGrid="0">
      <p:cViewPr varScale="1">
        <p:scale>
          <a:sx n="80" d="100"/>
          <a:sy n="80" d="100"/>
        </p:scale>
        <p:origin x="776" y="20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44" d="100"/>
        <a:sy n="44"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2016-04-08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2016-04-08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proxy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a:t>
            </a:r>
            <a:r>
              <a:rPr lang="en-US" baseline="0" dirty="0" smtClean="0"/>
              <a:t> with the role proxy</a:t>
            </a:r>
            <a:r>
              <a:rPr lang="en-US" dirty="0" smtClean="0"/>
              <a:t>.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proxy server, you</a:t>
            </a:r>
            <a:r>
              <a:rPr lang="en-US" baseline="0" dirty="0" smtClean="0"/>
              <a:t> </a:t>
            </a:r>
            <a:r>
              <a:rPr lang="en-US" dirty="0" smtClean="0"/>
              <a:t>can now simply set the new node's run list to be the proxy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apache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Instructor Note: Allow 10</a:t>
            </a:r>
            <a:r>
              <a:rPr lang="en-US" baseline="0" dirty="0" smtClean="0"/>
              <a:t>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bit.ly</a:t>
            </a:r>
            <a:r>
              <a:rPr lang="en-US" dirty="0" smtClean="0"/>
              <a:t>/236foKP</a:t>
            </a:r>
          </a:p>
          <a:p>
            <a:endParaRPr lang="en-US" dirty="0" smtClean="0"/>
          </a:p>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bit.ly</a:t>
            </a:r>
            <a:r>
              <a:rPr lang="en-US" dirty="0" smtClean="0"/>
              <a:t>/236fthv</a:t>
            </a:r>
          </a:p>
          <a:p>
            <a:endParaRPr lang="en-US" dirty="0" smtClean="0"/>
          </a:p>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proxy.rb'.</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proxy.rb.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96673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http://</a:t>
            </a:r>
            <a:r>
              <a:rPr lang="en-US" dirty="0" err="1" smtClean="0"/>
              <a:t>bit.ly</a:t>
            </a:r>
            <a:r>
              <a:rPr lang="en-US" dirty="0" smtClean="0"/>
              <a:t>/236fwKg</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proxy.rb'.</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proxy.rb.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 node or a 'proxy server'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apache cookbook's default recipe in their run list. We have one node, node2, that has the myhaproxy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proxy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http://</a:t>
            </a:r>
            <a:r>
              <a:rPr lang="en-US" dirty="0" err="1" smtClean="0"/>
              <a:t>bit.ly</a:t>
            </a:r>
            <a:r>
              <a:rPr lang="en-US" dirty="0" smtClean="0"/>
              <a:t>/236f7Yf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a:t>
            </a:r>
            <a:r>
              <a:rPr lang="en-US" sz="1200" dirty="0" err="1" smtClean="0">
                <a:latin typeface="Courier New" panose="02070309020205020404" pitchFamily="49" charset="0"/>
                <a:cs typeface="Courier New" panose="02070309020205020404" pitchFamily="49" charset="0"/>
              </a:rPr>
              <a:t>loadbalancer.rb</a:t>
            </a:r>
            <a:r>
              <a:rPr lang="en-US" dirty="0" smtClean="0"/>
              <a:t>.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013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proxy.rb'.</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proxy.rb.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proxy.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is-I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is-I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Branding">
    <p:spTree>
      <p:nvGrpSpPr>
        <p:cNvPr id="1" name=""/>
        <p:cNvGrpSpPr/>
        <p:nvPr/>
      </p:nvGrpSpPr>
      <p:grpSpPr>
        <a:xfrm>
          <a:off x="0" y="0"/>
          <a:ext cx="0" cy="0"/>
          <a:chOff x="0" y="0"/>
          <a:chExt cx="0" cy="0"/>
        </a:xfrm>
      </p:grpSpPr>
      <p:cxnSp>
        <p:nvCxnSpPr>
          <p:cNvPr id="3" name="Straight Connector 2"/>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is-I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is-I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is-I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cxnSp>
        <p:nvCxnSpPr>
          <p:cNvPr id="14" name="Straight Connector 13"/>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is-I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4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cxnSp>
        <p:nvCxnSpPr>
          <p:cNvPr id="14" name="Straight Connector 13"/>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is-I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p:nvPicPr>
        <p:blipFill>
          <a:blip r:embed="rId2"/>
          <a:stretch>
            <a:fillRect/>
          </a:stretch>
        </p:blipFill>
        <p:spPr>
          <a:xfrm>
            <a:off x="13101851" y="955744"/>
            <a:ext cx="2635015" cy="2122653"/>
          </a:xfrm>
          <a:prstGeom prst="rect">
            <a:avLst/>
          </a:prstGeom>
        </p:spPr>
      </p:pic>
      <p:sp>
        <p:nvSpPr>
          <p:cNvPr id="11" name="object 41"/>
          <p:cNvSpPr txBox="1">
            <a:spLocks/>
          </p:cNvSpPr>
          <p:nvPr/>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is-I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otivation">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is-I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is-I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is-I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cxnSp>
        <p:nvCxnSpPr>
          <p:cNvPr id="2" name="Straight Connector 1"/>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is-I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4760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600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ab  - Objectiv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p:nvPicPr>
        <p:blipFill>
          <a:blip r:embed="rId2"/>
          <a:stretch>
            <a:fillRect/>
          </a:stretch>
        </p:blipFill>
        <p:spPr>
          <a:xfrm>
            <a:off x="13825182" y="551454"/>
            <a:ext cx="2064800" cy="2093881"/>
          </a:xfrm>
          <a:prstGeom prst="rect">
            <a:avLst/>
          </a:prstGeom>
        </p:spPr>
      </p:pic>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is-I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ab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Exercis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p:nvPicPr>
        <p:blipFill>
          <a:blip r:embed="rId2"/>
          <a:stretch>
            <a:fillRect/>
          </a:stretch>
        </p:blipFill>
        <p:spPr>
          <a:xfrm>
            <a:off x="13583496" y="482873"/>
            <a:ext cx="2007985" cy="2007985"/>
          </a:xfrm>
          <a:prstGeom prst="rect">
            <a:avLst/>
          </a:prstGeom>
        </p:spPr>
      </p:pic>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is-I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ersion Control">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p:nvPicPr>
        <p:blipFill>
          <a:blip r:embed="rId2"/>
          <a:stretch>
            <a:fillRect/>
          </a:stretch>
        </p:blipFill>
        <p:spPr>
          <a:xfrm>
            <a:off x="13170632" y="298921"/>
            <a:ext cx="2608891" cy="3478521"/>
          </a:xfrm>
          <a:prstGeom prst="rect">
            <a:avLst/>
          </a:prstGeom>
        </p:spPr>
      </p:pic>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is-I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scussion">
    <p:spTree>
      <p:nvGrpSpPr>
        <p:cNvPr id="1" name=""/>
        <p:cNvGrpSpPr/>
        <p:nvPr/>
      </p:nvGrpSpPr>
      <p:grpSpPr>
        <a:xfrm>
          <a:off x="0" y="0"/>
          <a:ext cx="0" cy="0"/>
          <a:chOff x="0" y="0"/>
          <a:chExt cx="0" cy="0"/>
        </a:xfrm>
      </p:grpSpPr>
      <p:sp>
        <p:nvSpPr>
          <p:cNvPr id="8" name="Rectangle 7"/>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is-I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23954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latin typeface="Courier New" panose="02070309020205020404" pitchFamily="49" charset="0"/>
                <a:cs typeface="Courier New" panose="02070309020205020404" pitchFamily="49" charset="0"/>
              </a:rPr>
              <a:t>node3:</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a:t>
            </a:r>
            <a:r>
              <a:rPr lang="en-US" dirty="0" err="1" smtClean="0">
                <a:latin typeface="Courier New" panose="02070309020205020404" pitchFamily="49" charset="0"/>
                <a:cs typeface="Courier New" panose="02070309020205020404" pitchFamily="49" charset="0"/>
              </a:rPr>
              <a:t>loadbalancer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Lab: Set the </a:t>
            </a:r>
            <a:r>
              <a:rPr lang="en-US" dirty="0" err="1" smtClean="0"/>
              <a:t>loadbalancer</a:t>
            </a:r>
            <a:r>
              <a:rPr lang="en-US" dirty="0" smtClean="0"/>
              <a:t> role to node3</a:t>
            </a:r>
            <a:endParaRPr lang="en-US" dirty="0"/>
          </a:p>
        </p:txBody>
      </p:sp>
      <p:sp>
        <p:nvSpPr>
          <p:cNvPr id="4" name="Text Placeholder 3"/>
          <p:cNvSpPr>
            <a:spLocks noGrp="1"/>
          </p:cNvSpPr>
          <p:nvPr>
            <p:ph type="body" sz="quarter" idx="11"/>
          </p:nvPr>
        </p:nvSpPr>
        <p:spPr/>
        <p:txBody>
          <a:bodyPr/>
          <a:lstStyle/>
          <a:p>
            <a:r>
              <a:rPr lang="en-US" sz="3600" dirty="0">
                <a:latin typeface="Courier New" panose="02070309020205020404" pitchFamily="49" charset="0"/>
                <a:cs typeface="Courier New" panose="02070309020205020404" pitchFamily="49" charset="0"/>
              </a:rPr>
              <a:t>$ knife node run_list set </a:t>
            </a:r>
            <a:r>
              <a:rPr lang="en-US" sz="3600" dirty="0" smtClean="0">
                <a:latin typeface="Courier New" panose="02070309020205020404" pitchFamily="49" charset="0"/>
                <a:cs typeface="Courier New" panose="02070309020205020404" pitchFamily="49" charset="0"/>
              </a:rPr>
              <a:t>node3 </a:t>
            </a:r>
            <a:r>
              <a:rPr lang="en-US" sz="3600" dirty="0">
                <a:latin typeface="Courier New" panose="02070309020205020404" pitchFamily="49" charset="0"/>
                <a:cs typeface="Courier New" panose="02070309020205020404" pitchFamily="49" charset="0"/>
              </a:rPr>
              <a:t>"role</a:t>
            </a:r>
            <a:r>
              <a:rPr lang="en-US" sz="3600" dirty="0" smtClean="0">
                <a:latin typeface="Courier New" panose="02070309020205020404" pitchFamily="49" charset="0"/>
                <a:cs typeface="Courier New" panose="02070309020205020404" pitchFamily="49" charset="0"/>
              </a:rPr>
              <a:t>[</a:t>
            </a:r>
            <a:r>
              <a:rPr lang="en-US" sz="3600" dirty="0" err="1" smtClean="0">
                <a:latin typeface="Courier New" panose="02070309020205020404" pitchFamily="49" charset="0"/>
                <a:cs typeface="Courier New" panose="02070309020205020404" pitchFamily="49" charset="0"/>
              </a:rPr>
              <a:t>loadbalancer</a:t>
            </a:r>
            <a:r>
              <a:rPr lang="en-US" sz="3600" dirty="0" smtClean="0">
                <a:latin typeface="Courier New" panose="02070309020205020404" pitchFamily="49" charset="0"/>
                <a:cs typeface="Courier New" panose="02070309020205020404" pitchFamily="49" charset="0"/>
              </a:rPr>
              <a:t>]</a:t>
            </a:r>
            <a:r>
              <a:rPr lang="en-US" sz="36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8123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sz="2000" dirty="0">
                <a:latin typeface="Courier New" panose="02070309020205020404" pitchFamily="49" charset="0"/>
                <a:cs typeface="Courier New" panose="02070309020205020404" pitchFamily="49" charset="0"/>
              </a:rPr>
              <a:t>Node Name:   node3</a:t>
            </a:r>
          </a:p>
          <a:p>
            <a:r>
              <a:rPr lang="en-US" sz="2000" dirty="0">
                <a:latin typeface="Courier New" panose="02070309020205020404" pitchFamily="49" charset="0"/>
                <a:cs typeface="Courier New" panose="02070309020205020404" pitchFamily="49" charset="0"/>
              </a:rPr>
              <a:t>Environment: _default</a:t>
            </a:r>
          </a:p>
          <a:p>
            <a:r>
              <a:rPr lang="en-US" sz="2000" dirty="0">
                <a:latin typeface="Courier New" panose="02070309020205020404" pitchFamily="49" charset="0"/>
                <a:cs typeface="Courier New" panose="02070309020205020404" pitchFamily="49" charset="0"/>
              </a:rPr>
              <a:t>FQDN:        ip-172-31-29-217.ec2.internal</a:t>
            </a:r>
          </a:p>
          <a:p>
            <a:r>
              <a:rPr lang="en-US" sz="2000" dirty="0">
                <a:latin typeface="Courier New" panose="02070309020205020404" pitchFamily="49" charset="0"/>
                <a:cs typeface="Courier New" panose="02070309020205020404" pitchFamily="49" charset="0"/>
              </a:rPr>
              <a:t>IP:          54.88.169.195</a:t>
            </a:r>
          </a:p>
          <a:p>
            <a:r>
              <a:rPr lang="en-US" sz="2000" dirty="0">
                <a:latin typeface="Courier New" panose="02070309020205020404" pitchFamily="49" charset="0"/>
                <a:cs typeface="Courier New" panose="02070309020205020404" pitchFamily="49" charset="0"/>
              </a:rPr>
              <a:t>Run List:    role[</a:t>
            </a:r>
            <a:r>
              <a:rPr lang="en-US" sz="2000" dirty="0" err="1" smtClean="0">
                <a:latin typeface="Courier New" panose="02070309020205020404" pitchFamily="49" charset="0"/>
                <a:cs typeface="Courier New" panose="02070309020205020404" pitchFamily="49" charset="0"/>
              </a:rPr>
              <a:t>loadbalancer</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Roles:</a:t>
            </a:r>
          </a:p>
          <a:p>
            <a:r>
              <a:rPr lang="en-US" sz="2000" dirty="0">
                <a:latin typeface="Courier New" panose="02070309020205020404" pitchFamily="49" charset="0"/>
                <a:cs typeface="Courier New" panose="02070309020205020404" pitchFamily="49" charset="0"/>
              </a:rPr>
              <a:t>Recipes:     </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::default</a:t>
            </a:r>
          </a:p>
          <a:p>
            <a:r>
              <a:rPr lang="en-US" sz="2000" dirty="0">
                <a:latin typeface="Courier New" panose="02070309020205020404" pitchFamily="49" charset="0"/>
                <a:cs typeface="Courier New" panose="02070309020205020404" pitchFamily="49" charset="0"/>
              </a:rPr>
              <a:t>Platform:    centos 6.7</a:t>
            </a:r>
          </a:p>
          <a:p>
            <a:r>
              <a:rPr lang="en-US" sz="2000"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normAutofit/>
          </a:bodyPr>
          <a:lstStyle/>
          <a:p>
            <a:r>
              <a:rPr lang="en-US" dirty="0" smtClean="0"/>
              <a:t>Lab: Verify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9905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ec2-54-88-169-195.compute-1.amazonaws.com Starting Chef Client, version 12.4.4</a:t>
            </a:r>
          </a:p>
          <a:p>
            <a:r>
              <a:rPr lang="en-US" sz="2200" dirty="0">
                <a:latin typeface="Courier New" panose="02070309020205020404" pitchFamily="49" charset="0"/>
                <a:cs typeface="Courier New" panose="02070309020205020404" pitchFamily="49" charset="0"/>
              </a:rPr>
              <a:t>ec2-54-88-169-195.compute-1.amazonaws.com resolving cookbooks for run list: ["</a:t>
            </a:r>
            <a:r>
              <a:rPr lang="en-US" sz="2200" dirty="0" err="1">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ec2-54-88-169-195.compute-1.amazonaws.com Synchronizing Cookbooks:</a:t>
            </a:r>
          </a:p>
          <a:p>
            <a:r>
              <a:rPr lang="en-US" sz="2200" dirty="0">
                <a:latin typeface="Courier New" panose="02070309020205020404" pitchFamily="49" charset="0"/>
                <a:cs typeface="Courier New" panose="02070309020205020404" pitchFamily="49" charset="0"/>
              </a:rPr>
              <a:t>ec2-54-88-169-195.compute-1.amazonaws.com   - </a:t>
            </a:r>
            <a:r>
              <a:rPr lang="en-US" sz="2200" dirty="0" err="1">
                <a:latin typeface="Courier New" panose="02070309020205020404" pitchFamily="49" charset="0"/>
                <a:cs typeface="Courier New" panose="02070309020205020404" pitchFamily="49" charset="0"/>
              </a:rPr>
              <a:t>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ec2-54-88-169-195.compute-1.amazonaws.com   - apache</a:t>
            </a:r>
          </a:p>
          <a:p>
            <a:r>
              <a:rPr lang="en-US" sz="2200" dirty="0">
                <a:latin typeface="Courier New" panose="02070309020205020404" pitchFamily="49" charset="0"/>
                <a:cs typeface="Courier New" panose="02070309020205020404" pitchFamily="49" charset="0"/>
              </a:rPr>
              <a:t>ec2-54-88-169-195.compute-1.amazonaws.com Compiling Cookbooks...</a:t>
            </a:r>
          </a:p>
          <a:p>
            <a:r>
              <a:rPr lang="en-US" sz="2200" dirty="0">
                <a:latin typeface="Courier New" panose="02070309020205020404" pitchFamily="49" charset="0"/>
                <a:cs typeface="Courier New" panose="02070309020205020404" pitchFamily="49" charset="0"/>
              </a:rPr>
              <a:t>ec2-54-88-169-195.compute-1.amazonaws.com Converging 3 resources</a:t>
            </a:r>
          </a:p>
          <a:p>
            <a:r>
              <a:rPr lang="en-US" sz="2200" dirty="0">
                <a:latin typeface="Courier New" panose="02070309020205020404" pitchFamily="49" charset="0"/>
                <a:cs typeface="Courier New" panose="02070309020205020404" pitchFamily="49" charset="0"/>
              </a:rPr>
              <a:t>ec2-54-88-169-195.compute-1.amazonaws.com Recipe: </a:t>
            </a:r>
            <a:r>
              <a:rPr lang="en-US" sz="2200" dirty="0" err="1">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::default</a:t>
            </a:r>
          </a:p>
          <a:p>
            <a:r>
              <a:rPr lang="en-US" sz="2200" dirty="0">
                <a:latin typeface="Courier New" panose="02070309020205020404" pitchFamily="49" charset="0"/>
                <a:cs typeface="Courier New" panose="02070309020205020404" pitchFamily="49" charset="0"/>
              </a:rPr>
              <a:t>ec2-54-88-169-195.compute-1.amazonaws.com   * </a:t>
            </a:r>
            <a:r>
              <a:rPr lang="en-US" sz="2200" dirty="0" err="1">
                <a:latin typeface="Courier New" panose="02070309020205020404" pitchFamily="49" charset="0"/>
                <a:cs typeface="Courier New" panose="02070309020205020404" pitchFamily="49" charset="0"/>
              </a:rPr>
              <a:t>yum_package</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 action install (up to date</a:t>
            </a:r>
            <a:r>
              <a:rPr lang="en-US" sz="2200" dirty="0" smtClean="0">
                <a:latin typeface="Courier New" panose="02070309020205020404" pitchFamily="49" charset="0"/>
                <a:cs typeface="Courier New" panose="02070309020205020404" pitchFamily="49" charset="0"/>
              </a:rPr>
              <a:t>)</a:t>
            </a:r>
          </a:p>
          <a:p>
            <a:r>
              <a:rPr lang="en-US"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Lab: Converge All the load balancer Nodes</a:t>
            </a:r>
            <a:endParaRPr lang="en-US" dirty="0"/>
          </a:p>
        </p:txBody>
      </p:sp>
      <p:sp>
        <p:nvSpPr>
          <p:cNvPr id="4" name="Text Placeholder 3"/>
          <p:cNvSpPr>
            <a:spLocks noGrp="1"/>
          </p:cNvSpPr>
          <p:nvPr>
            <p:ph type="body" sz="quarter" idx="11"/>
          </p:nvPr>
        </p:nvSpPr>
        <p:spPr/>
        <p:txBody>
          <a:bodyPr/>
          <a:lstStyle/>
          <a:p>
            <a:r>
              <a:rPr lang="en-US" sz="2800" dirty="0" smtClean="0">
                <a:latin typeface="Courier New" panose="02070309020205020404" pitchFamily="49" charset="0"/>
                <a:cs typeface="Courier New" panose="02070309020205020404" pitchFamily="49" charset="0"/>
              </a:rPr>
              <a:t>$ knife </a:t>
            </a:r>
            <a:r>
              <a:rPr lang="en-US" sz="2800" dirty="0" err="1" smtClean="0">
                <a:latin typeface="Courier New" panose="02070309020205020404" pitchFamily="49" charset="0"/>
                <a:cs typeface="Courier New" panose="02070309020205020404" pitchFamily="49" charset="0"/>
              </a:rPr>
              <a:t>ssh</a:t>
            </a:r>
            <a:r>
              <a:rPr lang="en-US" sz="2800" dirty="0" smtClean="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a:t>
            </a:r>
            <a:r>
              <a:rPr lang="en-US" sz="2800" dirty="0" err="1" smtClean="0">
                <a:latin typeface="Courier New" panose="02070309020205020404" pitchFamily="49" charset="0"/>
                <a:cs typeface="Courier New" panose="02070309020205020404" pitchFamily="49" charset="0"/>
              </a:rPr>
              <a:t>role:loadbalancer</a:t>
            </a:r>
            <a:r>
              <a:rPr lang="en-US" sz="2800" dirty="0" smtClean="0">
                <a:latin typeface="Courier New" panose="02070309020205020404" pitchFamily="49" charset="0"/>
                <a:cs typeface="Courier New" panose="02070309020205020404" pitchFamily="49" charset="0"/>
              </a:rPr>
              <a:t>" -x USER -P PWD "sudo chef-client"</a:t>
            </a:r>
            <a:endParaRPr lang="en-US" sz="28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
        <p:nvSpPr>
          <p:cNvPr id="7" name="Rectangle 6"/>
          <p:cNvSpPr/>
          <p:nvPr/>
        </p:nvSpPr>
        <p:spPr bwMode="auto">
          <a:xfrm>
            <a:off x="3680573" y="1198333"/>
            <a:ext cx="4279724" cy="965822"/>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2073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err="1" smtClean="0"/>
              <a:t>loadbalancer</a:t>
            </a:r>
            <a:r>
              <a:rPr lang="en-US" dirty="0" smtClean="0"/>
              <a:t> node </a:t>
            </a:r>
            <a:r>
              <a:rPr lang="en-US" dirty="0"/>
              <a:t>a "</a:t>
            </a:r>
            <a:r>
              <a:rPr lang="en-US" dirty="0" err="1"/>
              <a:t>loadbalancer</a:t>
            </a:r>
            <a:r>
              <a:rPr lang="en-US" dirty="0"/>
              <a:t>"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5723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'recipe[apache]'</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node2's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5935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200" dirty="0" smtClean="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 Server</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recipe[apache]</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15" name="Text Placeholder 14"/>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a:t>
            </a:r>
            <a:r>
              <a:rPr lang="en-US" dirty="0" err="1" smtClean="0">
                <a:latin typeface="Courier New" panose="02070309020205020404" pitchFamily="49" charset="0"/>
                <a:cs typeface="Courier New" panose="02070309020205020404" pitchFamily="49" charset="0"/>
              </a:rPr>
              <a:t>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12323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 Attributes</a:t>
            </a:r>
            <a:endParaRPr lang="en-US" dirty="0"/>
          </a:p>
        </p:txBody>
      </p:sp>
      <p:sp>
        <p:nvSpPr>
          <p:cNvPr id="3" name="Subtitle 2"/>
          <p:cNvSpPr>
            <a:spLocks noGrp="1"/>
          </p:cNvSpPr>
          <p:nvPr>
            <p:ph type="subTitle" idx="1"/>
          </p:nvPr>
        </p:nvSpPr>
        <p:spPr>
          <a:xfrm>
            <a:off x="3013753" y="3505071"/>
            <a:ext cx="10974132" cy="3329838"/>
          </a:xfrm>
        </p:spPr>
        <p:txBody>
          <a:bodyPr/>
          <a:lstStyle/>
          <a:p>
            <a:r>
              <a:rPr lang="en-US" dirty="0" smtClean="0"/>
              <a:t>If an attribute is set in a cookbook, and is also set in a role, then the role value wins!</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44017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Role Attributes</a:t>
            </a:r>
            <a:endParaRPr lang="en-US" dirty="0"/>
          </a:p>
        </p:txBody>
      </p:sp>
      <p:sp>
        <p:nvSpPr>
          <p:cNvPr id="3" name="Subtitle 2"/>
          <p:cNvSpPr>
            <a:spLocks noGrp="1"/>
          </p:cNvSpPr>
          <p:nvPr>
            <p:ph type="subTitle" idx="1"/>
          </p:nvPr>
        </p:nvSpPr>
        <p:spPr/>
        <p:txBody>
          <a:bodyPr/>
          <a:lstStyle/>
          <a:p>
            <a:endParaRPr lang="en-US" dirty="0"/>
          </a:p>
          <a:p>
            <a:r>
              <a:rPr lang="en-US" dirty="0" smtClean="0"/>
              <a:t>Lets set apache to listen on </a:t>
            </a:r>
            <a:r>
              <a:rPr lang="en-US" dirty="0" err="1" smtClean="0"/>
              <a:t>tcp</a:t>
            </a:r>
            <a:r>
              <a:rPr lang="en-US" dirty="0" smtClean="0"/>
              <a:t>/8181 instead of </a:t>
            </a:r>
            <a:r>
              <a:rPr lang="en-US" dirty="0" err="1" smtClean="0"/>
              <a:t>tcp</a:t>
            </a:r>
            <a:r>
              <a:rPr lang="en-US" dirty="0" smtClean="0"/>
              <a:t>/8080 via the role</a:t>
            </a:r>
            <a:endParaRPr lang="en-US" dirty="0"/>
          </a:p>
        </p:txBody>
      </p:sp>
      <p:sp>
        <p:nvSpPr>
          <p:cNvPr id="4" name="Footer Placeholder 3"/>
          <p:cNvSpPr>
            <a:spLocks noGrp="1"/>
          </p:cNvSpPr>
          <p:nvPr>
            <p:ph type="ftr" sz="quarter" idx="4294967295"/>
          </p:nvPr>
        </p:nvSpPr>
        <p:spPr>
          <a:xfrm>
            <a:off x="0" y="8578850"/>
            <a:ext cx="5683250" cy="508000"/>
          </a:xfrm>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4294967295"/>
          </p:nvPr>
        </p:nvSpPr>
        <p:spPr>
          <a:xfrm>
            <a:off x="0" y="8580438"/>
            <a:ext cx="3657600" cy="485775"/>
          </a:xfrm>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00488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961" y="3612955"/>
            <a:ext cx="1321013" cy="133435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Our new topology</a:t>
            </a:r>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r>
              <a:rPr lang="en-US" dirty="0" smtClean="0"/>
              <a:t>©2015 Chef Software Inc.</a:t>
            </a:r>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18</a:t>
            </a:fld>
            <a:endParaRPr lang="en-US" dirty="0"/>
          </a:p>
        </p:txBody>
      </p:sp>
      <p:cxnSp>
        <p:nvCxnSpPr>
          <p:cNvPr id="25" name="Straight Arrow Connector 24"/>
          <p:cNvCxnSpPr/>
          <p:nvPr/>
        </p:nvCxnSpPr>
        <p:spPr>
          <a:xfrm flipV="1">
            <a:off x="4414897" y="4100712"/>
            <a:ext cx="1719384" cy="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Text Placeholder 2"/>
          <p:cNvSpPr txBox="1">
            <a:spLocks/>
          </p:cNvSpPr>
          <p:nvPr/>
        </p:nvSpPr>
        <p:spPr bwMode="white">
          <a:xfrm>
            <a:off x="6560845" y="4862781"/>
            <a:ext cx="2052825"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err="1" smtClean="0"/>
              <a:t>Loadbalancer</a:t>
            </a:r>
            <a:endParaRPr lang="en-US" sz="2667" dirty="0"/>
          </a:p>
          <a:p>
            <a:endParaRPr lang="en-US" sz="2667" dirty="0"/>
          </a:p>
          <a:p>
            <a:endParaRPr lang="en-US" sz="2667" dirty="0"/>
          </a:p>
          <a:p>
            <a:endParaRPr lang="en-US" sz="4267" dirty="0"/>
          </a:p>
          <a:p>
            <a:endParaRPr lang="en-US" sz="4267"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1859" y="3544936"/>
            <a:ext cx="1636811" cy="1745180"/>
          </a:xfrm>
          <a:prstGeom prst="rect">
            <a:avLst/>
          </a:prstGeom>
        </p:spPr>
      </p:pic>
      <p:sp>
        <p:nvSpPr>
          <p:cNvPr id="42" name="Text Placeholder 2"/>
          <p:cNvSpPr txBox="1">
            <a:spLocks/>
          </p:cNvSpPr>
          <p:nvPr/>
        </p:nvSpPr>
        <p:spPr bwMode="white">
          <a:xfrm>
            <a:off x="2930445" y="4848227"/>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Workstation</a:t>
            </a:r>
            <a:endParaRPr lang="en-US" sz="2667" dirty="0"/>
          </a:p>
          <a:p>
            <a:endParaRPr lang="en-US" sz="2667" dirty="0"/>
          </a:p>
          <a:p>
            <a:endParaRPr lang="en-US" sz="2667" dirty="0"/>
          </a:p>
          <a:p>
            <a:endParaRPr lang="en-US" sz="4267" dirty="0"/>
          </a:p>
          <a:p>
            <a:endParaRPr lang="en-US" sz="4267" dirty="0"/>
          </a:p>
        </p:txBody>
      </p:sp>
      <p:cxnSp>
        <p:nvCxnSpPr>
          <p:cNvPr id="43" name="Straight Arrow Connector 42"/>
          <p:cNvCxnSpPr/>
          <p:nvPr/>
        </p:nvCxnSpPr>
        <p:spPr>
          <a:xfrm flipV="1">
            <a:off x="8207151" y="2961184"/>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3084" y="2131940"/>
            <a:ext cx="1321013" cy="1334359"/>
          </a:xfrm>
          <a:prstGeom prst="rect">
            <a:avLst/>
          </a:prstGeom>
          <a:noFill/>
          <a:extLst>
            <a:ext uri="{909E8E84-426E-40dd-AFC4-6F175D3DCCD1}">
              <a14:hiddenFill xmlns="" xmlns:a14="http://schemas.microsoft.com/office/drawing/2010/main">
                <a:solidFill>
                  <a:srgbClr val="FFFFFF"/>
                </a:solidFill>
              </a14:hiddenFill>
            </a:ext>
          </a:extLst>
        </p:spPr>
      </p:pic>
      <p:sp>
        <p:nvSpPr>
          <p:cNvPr id="45" name="Text Placeholder 2"/>
          <p:cNvSpPr txBox="1">
            <a:spLocks/>
          </p:cNvSpPr>
          <p:nvPr/>
        </p:nvSpPr>
        <p:spPr bwMode="white">
          <a:xfrm>
            <a:off x="11751619" y="3412064"/>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pic>
        <p:nvPicPr>
          <p:cNvPr id="4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3084" y="5070152"/>
            <a:ext cx="1321013" cy="13343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7" name="Straight Arrow Connector 46"/>
          <p:cNvCxnSpPr/>
          <p:nvPr/>
        </p:nvCxnSpPr>
        <p:spPr>
          <a:xfrm>
            <a:off x="8246281" y="3940784"/>
            <a:ext cx="2881110" cy="1459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Text Placeholder 2"/>
          <p:cNvSpPr txBox="1">
            <a:spLocks/>
          </p:cNvSpPr>
          <p:nvPr/>
        </p:nvSpPr>
        <p:spPr bwMode="white">
          <a:xfrm>
            <a:off x="11623019" y="6482969"/>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sp>
        <p:nvSpPr>
          <p:cNvPr id="18" name="Text Placeholder 2"/>
          <p:cNvSpPr txBox="1">
            <a:spLocks/>
          </p:cNvSpPr>
          <p:nvPr/>
        </p:nvSpPr>
        <p:spPr bwMode="white">
          <a:xfrm>
            <a:off x="11156965" y="2712366"/>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/8181</a:t>
            </a:r>
            <a:endParaRPr lang="en-US" sz="1800" dirty="0"/>
          </a:p>
          <a:p>
            <a:endParaRPr lang="en-US" sz="1100" dirty="0"/>
          </a:p>
          <a:p>
            <a:endParaRPr lang="en-US" sz="1100" dirty="0"/>
          </a:p>
          <a:p>
            <a:endParaRPr lang="en-US" sz="1800" dirty="0"/>
          </a:p>
          <a:p>
            <a:endParaRPr lang="en-US" sz="1800" dirty="0"/>
          </a:p>
        </p:txBody>
      </p:sp>
      <p:sp>
        <p:nvSpPr>
          <p:cNvPr id="19" name="Text Placeholder 2"/>
          <p:cNvSpPr txBox="1">
            <a:spLocks/>
          </p:cNvSpPr>
          <p:nvPr/>
        </p:nvSpPr>
        <p:spPr bwMode="white">
          <a:xfrm>
            <a:off x="11156965" y="5220433"/>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/8181</a:t>
            </a:r>
            <a:endParaRPr lang="en-US" sz="1800" dirty="0"/>
          </a:p>
          <a:p>
            <a:endParaRPr lang="en-US" sz="1100" dirty="0"/>
          </a:p>
          <a:p>
            <a:endParaRPr lang="en-US" sz="1100" dirty="0"/>
          </a:p>
          <a:p>
            <a:endParaRPr lang="en-US" sz="1800" dirty="0"/>
          </a:p>
          <a:p>
            <a:endParaRPr lang="en-US" sz="1800" dirty="0"/>
          </a:p>
        </p:txBody>
      </p:sp>
      <p:sp>
        <p:nvSpPr>
          <p:cNvPr id="20" name="Text Placeholder 2"/>
          <p:cNvSpPr txBox="1">
            <a:spLocks/>
          </p:cNvSpPr>
          <p:nvPr/>
        </p:nvSpPr>
        <p:spPr bwMode="white">
          <a:xfrm>
            <a:off x="6173669" y="3902089"/>
            <a:ext cx="707306" cy="358969"/>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a:t>
            </a:r>
            <a:endParaRPr lang="en-US" sz="1800" dirty="0"/>
          </a:p>
          <a:p>
            <a:endParaRPr lang="en-US" sz="1100" dirty="0"/>
          </a:p>
          <a:p>
            <a:endParaRPr lang="en-US" sz="1100" dirty="0"/>
          </a:p>
          <a:p>
            <a:endParaRPr lang="en-US" sz="1800" dirty="0"/>
          </a:p>
          <a:p>
            <a:endParaRPr lang="en-US" sz="1800" dirty="0"/>
          </a:p>
        </p:txBody>
      </p:sp>
    </p:spTree>
    <p:extLst>
      <p:ext uri="{BB962C8B-B14F-4D97-AF65-F5344CB8AC3E}">
        <p14:creationId xmlns:p14="http://schemas.microsoft.com/office/powerpoint/2010/main" val="20875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200" dirty="0" smtClean="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 Server</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recipe[apache]</a:t>
            </a:r>
            <a:r>
              <a:rPr lang="uk-UA" sz="3200" dirty="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default_attributes</a:t>
            </a:r>
            <a:r>
              <a:rPr lang="en-US" sz="3200" dirty="0">
                <a:latin typeface="Courier New" panose="02070309020205020404" pitchFamily="49" charset="0"/>
                <a:cs typeface="Courier New" panose="02070309020205020404" pitchFamily="49" charset="0"/>
              </a:rPr>
              <a:t>({</a:t>
            </a:r>
          </a:p>
          <a:p>
            <a:r>
              <a:rPr lang="de-DE" sz="3200" dirty="0">
                <a:latin typeface="Courier New" panose="02070309020205020404" pitchFamily="49" charset="0"/>
                <a:cs typeface="Courier New" panose="02070309020205020404" pitchFamily="49" charset="0"/>
              </a:rPr>
              <a:t>  "</a:t>
            </a:r>
            <a:r>
              <a:rPr lang="de-DE" sz="3200" dirty="0" err="1">
                <a:latin typeface="Courier New" panose="02070309020205020404" pitchFamily="49" charset="0"/>
                <a:cs typeface="Courier New" panose="02070309020205020404" pitchFamily="49" charset="0"/>
              </a:rPr>
              <a:t>apache</a:t>
            </a:r>
            <a:r>
              <a:rPr lang="de-DE" sz="3200" dirty="0">
                <a:latin typeface="Courier New" panose="02070309020205020404" pitchFamily="49" charset="0"/>
                <a:cs typeface="Courier New" panose="02070309020205020404" pitchFamily="49" charset="0"/>
              </a:rPr>
              <a:t>" =&gt; </a:t>
            </a:r>
            <a:r>
              <a:rPr lang="de-DE" sz="3200" dirty="0" smtClean="0">
                <a:latin typeface="Courier New" panose="02070309020205020404" pitchFamily="49" charset="0"/>
                <a:cs typeface="Courier New" panose="02070309020205020404" pitchFamily="49" charset="0"/>
              </a:rPr>
              <a:t>{</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r>
              <a:rPr lang="tr-TR" sz="3200" dirty="0" smtClean="0">
                <a:latin typeface="Courier New" panose="02070309020205020404" pitchFamily="49" charset="0"/>
                <a:cs typeface="Courier New" panose="02070309020205020404" pitchFamily="49" charset="0"/>
              </a:rPr>
              <a:t>"port" </a:t>
            </a:r>
            <a:r>
              <a:rPr lang="tr-TR" sz="3200" dirty="0">
                <a:latin typeface="Courier New" panose="02070309020205020404" pitchFamily="49" charset="0"/>
                <a:cs typeface="Courier New" panose="02070309020205020404" pitchFamily="49" charset="0"/>
              </a:rPr>
              <a:t>=&gt; </a:t>
            </a:r>
            <a:r>
              <a:rPr lang="tr-TR" sz="3200" dirty="0" smtClean="0">
                <a:latin typeface="Courier New" panose="02070309020205020404" pitchFamily="49" charset="0"/>
                <a:cs typeface="Courier New" panose="02070309020205020404" pitchFamily="49" charset="0"/>
              </a:rPr>
              <a:t>8181</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p>
          <a:p>
            <a:r>
              <a:rPr lang="tr-TR" sz="3200" dirty="0" smtClean="0">
                <a:latin typeface="Courier New" panose="02070309020205020404" pitchFamily="49" charset="0"/>
                <a:cs typeface="Courier New" panose="02070309020205020404" pitchFamily="49" charset="0"/>
              </a:rPr>
              <a:t>}</a:t>
            </a:r>
            <a:r>
              <a:rPr lang="tr-TR" sz="3200" dirty="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11" name="Content Placeholder 10"/>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a:t>
            </a:r>
            <a:r>
              <a:rPr lang="en-US" dirty="0" err="1" smtClean="0">
                <a:latin typeface="Courier New" panose="02070309020205020404" pitchFamily="49" charset="0"/>
                <a:cs typeface="Courier New" panose="02070309020205020404" pitchFamily="49" charset="0"/>
              </a:rPr>
              <a:t>web.rb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3971636"/>
            <a:ext cx="14404273" cy="2886364"/>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43714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p>
          <a:p>
            <a:pPr marL="918610" lvl="1" indent="-609585">
              <a:buFont typeface="Wingdings" panose="05000000000000000000" pitchFamily="2" charset="2"/>
              <a:buChar char="Ø"/>
            </a:pPr>
            <a:r>
              <a:rPr lang="en-US" dirty="0" smtClean="0"/>
              <a:t>Set attribute values within roles</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8056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71706"/>
            <a:ext cx="14423693" cy="1913980"/>
          </a:xfrm>
        </p:spPr>
        <p:txBody>
          <a:bodyPr/>
          <a:lstStyle/>
          <a:p>
            <a:r>
              <a:rPr lang="en-US" dirty="0">
                <a:latin typeface="Courier New" panose="02070309020205020404" pitchFamily="49" charset="0"/>
                <a:cs typeface="Courier New" panose="02070309020205020404" pitchFamily="49" charset="0"/>
              </a:rPr>
              <a:t>Updated Role web!</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Upload </a:t>
            </a:r>
            <a:r>
              <a:rPr lang="en-US" dirty="0"/>
              <a:t>it to the Chef </a:t>
            </a:r>
            <a:r>
              <a:rPr lang="en-US" dirty="0" smtClean="0"/>
              <a:t>Server &amp; verify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knife role from file </a:t>
            </a:r>
            <a:r>
              <a:rPr lang="en-US" dirty="0" err="1">
                <a:latin typeface="Courier New" panose="02070309020205020404" pitchFamily="49" charset="0"/>
                <a:cs typeface="Courier New" panose="02070309020205020404" pitchFamily="49" charset="0"/>
              </a:rPr>
              <a:t>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
        <p:nvSpPr>
          <p:cNvPr id="7" name="Content Placeholder 1"/>
          <p:cNvSpPr txBox="1">
            <a:spLocks/>
          </p:cNvSpPr>
          <p:nvPr/>
        </p:nvSpPr>
        <p:spPr bwMode="white">
          <a:xfrm>
            <a:off x="1119939" y="5518290"/>
            <a:ext cx="14423693" cy="2126760"/>
          </a:xfrm>
          <a:prstGeom prst="rect">
            <a:avLst/>
          </a:prstGeom>
          <a:solidFill>
            <a:schemeClr val="tx2"/>
          </a:solidFill>
          <a:ln w="12700">
            <a:solidFill>
              <a:schemeClr val="tx2"/>
            </a:solidFill>
            <a:prstDash val="dash"/>
          </a:ln>
        </p:spPr>
        <p:txBody>
          <a:bodyPr vert="horz" wrap="square" lIns="91440" tIns="45720" rIns="91440" bIns="45720" rtlCol="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kern="1200" baseline="0">
                <a:solidFill>
                  <a:srgbClr val="FFFFFF"/>
                </a:solidFill>
                <a:latin typeface="Inconsolata"/>
                <a:ea typeface="+mn-ea"/>
                <a:cs typeface="Inconsolata"/>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err="1">
                <a:latin typeface="Courier New" panose="02070309020205020404" pitchFamily="49" charset="0"/>
                <a:cs typeface="Courier New" panose="02070309020205020404" pitchFamily="49" charset="0"/>
              </a:rPr>
              <a:t>loadbalancer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web</a:t>
            </a:r>
            <a:endParaRPr lang="en-US" dirty="0">
              <a:latin typeface="Courier New" panose="02070309020205020404" pitchFamily="49" charset="0"/>
              <a:cs typeface="Courier New" panose="02070309020205020404" pitchFamily="49" charset="0"/>
            </a:endParaRPr>
          </a:p>
        </p:txBody>
      </p:sp>
      <p:sp>
        <p:nvSpPr>
          <p:cNvPr id="8" name="Text Placeholder 3"/>
          <p:cNvSpPr txBox="1">
            <a:spLocks/>
          </p:cNvSpPr>
          <p:nvPr/>
        </p:nvSpPr>
        <p:spPr bwMode="white">
          <a:xfrm>
            <a:off x="1119939" y="4583733"/>
            <a:ext cx="14422528" cy="729785"/>
          </a:xfrm>
          <a:prstGeom prst="rect">
            <a:avLst/>
          </a:prstGeom>
          <a:solidFill>
            <a:schemeClr val="tx2">
              <a:lumMod val="95000"/>
              <a:lumOff val="5000"/>
            </a:schemeClr>
          </a:solidFill>
        </p:spPr>
        <p:txBody>
          <a:bodyPr vert="horz" wrap="square" lIns="91440" tIns="0" rIns="0" bIns="0" rtlCol="0" anchor="ctr" anchorCtr="0">
            <a:noAutofit/>
          </a:bodyPr>
          <a:lstStyle>
            <a:lvl1pPr marL="0" indent="0" algn="l" defTabSz="1219120" rtl="0" eaLnBrk="1" latinLnBrk="0" hangingPunct="1">
              <a:lnSpc>
                <a:spcPct val="100000"/>
              </a:lnSpc>
              <a:spcBef>
                <a:spcPts val="800"/>
              </a:spcBef>
              <a:buSzPct val="90000"/>
              <a:buFont typeface="Arial" pitchFamily="34" charset="0"/>
              <a:buNone/>
              <a:defRPr sz="3733" kern="1200" baseline="0">
                <a:solidFill>
                  <a:schemeClr val="bg1"/>
                </a:solidFill>
                <a:latin typeface="Inconsolata"/>
                <a:ea typeface="+mn-ea"/>
                <a:cs typeface="Inconsolata"/>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0049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442582"/>
          </a:xfrm>
        </p:spPr>
        <p:txBody>
          <a:bodyPr/>
          <a:lstStyle/>
          <a:p>
            <a:r>
              <a:rPr lang="en-US" dirty="0" err="1">
                <a:latin typeface="Courier New" panose="02070309020205020404" pitchFamily="49" charset="0"/>
                <a:cs typeface="Courier New" panose="02070309020205020404" pitchFamily="49" charset="0"/>
              </a:rPr>
              <a:t>chef_type</a:t>
            </a:r>
            <a:r>
              <a:rPr lang="en-US" dirty="0">
                <a:latin typeface="Courier New" panose="02070309020205020404" pitchFamily="49" charset="0"/>
                <a:cs typeface="Courier New" panose="02070309020205020404" pitchFamily="49" charset="0"/>
              </a:rPr>
              <a:t>:           role</a:t>
            </a:r>
          </a:p>
          <a:p>
            <a:r>
              <a:rPr lang="en-US" dirty="0" err="1">
                <a:latin typeface="Courier New" panose="02070309020205020404" pitchFamily="49" charset="0"/>
                <a:cs typeface="Courier New" panose="02070309020205020404" pitchFamily="49" charset="0"/>
              </a:rPr>
              <a:t>default_attributes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apache:</a:t>
            </a:r>
          </a:p>
          <a:p>
            <a:r>
              <a:rPr lang="en-US" dirty="0">
                <a:latin typeface="Courier New" panose="02070309020205020404" pitchFamily="49" charset="0"/>
                <a:cs typeface="Courier New" panose="02070309020205020404" pitchFamily="49" charset="0"/>
              </a:rPr>
              <a:t>    port: 8181</a:t>
            </a:r>
          </a:p>
          <a:p>
            <a:r>
              <a:rPr lang="en-US" dirty="0">
                <a:latin typeface="Courier New" panose="02070309020205020404" pitchFamily="49" charset="0"/>
                <a:cs typeface="Courier New" panose="02070309020205020404" pitchFamily="49" charset="0"/>
              </a:rPr>
              <a:t>description:         Web Server</a:t>
            </a:r>
          </a:p>
          <a:p>
            <a:r>
              <a:rPr lang="en-US" dirty="0" err="1">
                <a:latin typeface="Courier New" panose="02070309020205020404" pitchFamily="49" charset="0"/>
                <a:cs typeface="Courier New" panose="02070309020205020404" pitchFamily="49" charset="0"/>
              </a:rPr>
              <a:t>env_run_lists</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json_class</a:t>
            </a:r>
            <a:r>
              <a:rPr lang="en-US" dirty="0">
                <a:latin typeface="Courier New" panose="02070309020205020404" pitchFamily="49" charset="0"/>
                <a:cs typeface="Courier New" panose="02070309020205020404" pitchFamily="49" charset="0"/>
              </a:rPr>
              <a:t>:          Chef::Role</a:t>
            </a:r>
          </a:p>
          <a:p>
            <a:r>
              <a:rPr lang="en-US" dirty="0">
                <a:latin typeface="Courier New" panose="02070309020205020404" pitchFamily="49" charset="0"/>
                <a:cs typeface="Courier New" panose="02070309020205020404" pitchFamily="49" charset="0"/>
              </a:rPr>
              <a:t>name:                web</a:t>
            </a:r>
          </a:p>
          <a:p>
            <a:r>
              <a:rPr lang="en-US" dirty="0" err="1">
                <a:latin typeface="Courier New" panose="02070309020205020404" pitchFamily="49" charset="0"/>
                <a:cs typeface="Courier New" panose="02070309020205020404" pitchFamily="49" charset="0"/>
              </a:rPr>
              <a:t>override_attributes</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recipe[apache]</a:t>
            </a: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6718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133354"/>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a:t>
            </a:r>
            <a:r>
              <a:rPr lang="en-US" dirty="0" smtClean="0"/>
              <a:t>Run </a:t>
            </a:r>
            <a:r>
              <a:rPr lang="en-US" dirty="0" smtClean="0"/>
              <a:t>List </a:t>
            </a:r>
            <a:r>
              <a:rPr lang="en-US" dirty="0" smtClean="0"/>
              <a:t>on node1 and node2</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node1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Content Placeholder 1"/>
          <p:cNvSpPr txBox="1">
            <a:spLocks/>
          </p:cNvSpPr>
          <p:nvPr/>
        </p:nvSpPr>
        <p:spPr bwMode="white">
          <a:xfrm>
            <a:off x="1121104" y="5647067"/>
            <a:ext cx="14423693" cy="2133354"/>
          </a:xfrm>
          <a:prstGeom prst="rect">
            <a:avLst/>
          </a:prstGeom>
          <a:solidFill>
            <a:schemeClr val="tx2"/>
          </a:solidFill>
          <a:ln w="12700">
            <a:solidFill>
              <a:schemeClr val="tx2"/>
            </a:solidFill>
            <a:prstDash val="dash"/>
          </a:ln>
        </p:spPr>
        <p:txBody>
          <a:bodyPr vert="horz" wrap="square" lIns="91440" tIns="45720" rIns="91440" bIns="45720" rtlCol="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kern="1200" baseline="0">
                <a:solidFill>
                  <a:srgbClr val="FFFFFF"/>
                </a:solidFill>
                <a:latin typeface="Inconsolata"/>
                <a:ea typeface="+mn-ea"/>
                <a:cs typeface="Inconsolata"/>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latin typeface="Courier New" panose="02070309020205020404" pitchFamily="49" charset="0"/>
                <a:cs typeface="Courier New" panose="02070309020205020404" pitchFamily="49" charset="0"/>
              </a:rPr>
              <a:t>node2:</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run_list</a:t>
            </a:r>
            <a:r>
              <a:rPr lang="en-US" dirty="0" smtClean="0">
                <a:latin typeface="Courier New" panose="02070309020205020404" pitchFamily="49" charset="0"/>
                <a:cs typeface="Courier New" panose="02070309020205020404" pitchFamily="49" charset="0"/>
              </a:rPr>
              <a:t>: role[web]</a:t>
            </a:r>
            <a:endParaRPr lang="en-US" dirty="0">
              <a:latin typeface="Courier New" panose="02070309020205020404" pitchFamily="49" charset="0"/>
              <a:cs typeface="Courier New" panose="02070309020205020404" pitchFamily="49" charset="0"/>
            </a:endParaRPr>
          </a:p>
        </p:txBody>
      </p:sp>
      <p:sp>
        <p:nvSpPr>
          <p:cNvPr id="8" name="Text Placeholder 3"/>
          <p:cNvSpPr txBox="1">
            <a:spLocks/>
          </p:cNvSpPr>
          <p:nvPr/>
        </p:nvSpPr>
        <p:spPr bwMode="white">
          <a:xfrm>
            <a:off x="1121104" y="4668253"/>
            <a:ext cx="14422528" cy="729785"/>
          </a:xfrm>
          <a:prstGeom prst="rect">
            <a:avLst/>
          </a:prstGeom>
          <a:solidFill>
            <a:schemeClr val="tx2">
              <a:lumMod val="95000"/>
              <a:lumOff val="5000"/>
            </a:schemeClr>
          </a:solidFill>
        </p:spPr>
        <p:txBody>
          <a:bodyPr vert="horz" wrap="square" lIns="91440" tIns="0" rIns="0" bIns="0" rtlCol="0" anchor="ctr" anchorCtr="0">
            <a:noAutofit/>
          </a:bodyPr>
          <a:lstStyle>
            <a:lvl1pPr marL="0" indent="0" algn="l" defTabSz="1219120" rtl="0" eaLnBrk="1" latinLnBrk="0" hangingPunct="1">
              <a:lnSpc>
                <a:spcPct val="100000"/>
              </a:lnSpc>
              <a:spcBef>
                <a:spcPts val="800"/>
              </a:spcBef>
              <a:buSzPct val="90000"/>
              <a:buFont typeface="Arial" pitchFamily="34" charset="0"/>
              <a:buNone/>
              <a:defRPr sz="3733" kern="1200" baseline="0">
                <a:solidFill>
                  <a:schemeClr val="bg1"/>
                </a:solidFill>
                <a:latin typeface="Inconsolata"/>
                <a:ea typeface="+mn-ea"/>
                <a:cs typeface="Inconsolata"/>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latin typeface="Courier New" panose="02070309020205020404" pitchFamily="49" charset="0"/>
                <a:cs typeface="Courier New" panose="02070309020205020404" pitchFamily="49" charset="0"/>
              </a:rPr>
              <a:t>$ knife node </a:t>
            </a:r>
            <a:r>
              <a:rPr lang="en-US" dirty="0" err="1" smtClean="0">
                <a:latin typeface="Courier New" panose="02070309020205020404" pitchFamily="49" charset="0"/>
                <a:cs typeface="Courier New" panose="02070309020205020404" pitchFamily="49" charset="0"/>
              </a:rPr>
              <a:t>run_list</a:t>
            </a:r>
            <a:r>
              <a:rPr lang="en-US" dirty="0" smtClean="0">
                <a:latin typeface="Courier New" panose="02070309020205020404" pitchFamily="49" charset="0"/>
                <a:cs typeface="Courier New" panose="02070309020205020404" pitchFamily="49" charset="0"/>
              </a:rPr>
              <a:t> set node2 "role[web]"</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961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smtClean="0">
                <a:latin typeface="Courier New" panose="02070309020205020404" pitchFamily="49" charset="0"/>
                <a:cs typeface="Courier New" panose="02070309020205020404" pitchFamily="49" charset="0"/>
              </a:rPr>
              <a:t>ec2</a:t>
            </a:r>
            <a:r>
              <a:rPr lang="en-US" sz="2200" dirty="0">
                <a:latin typeface="Courier New" panose="02070309020205020404" pitchFamily="49" charset="0"/>
                <a:cs typeface="Courier New" panose="02070309020205020404" pitchFamily="49" charset="0"/>
              </a:rPr>
              <a:t>-54-84-233-7.compute-1.amazonaws.com       - restart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ec2-54-84-233-7.compute-1.amazonaws.com</a:t>
            </a:r>
          </a:p>
          <a:p>
            <a:r>
              <a:rPr lang="en-US" sz="2200" dirty="0">
                <a:latin typeface="Courier New" panose="02070309020205020404" pitchFamily="49" charset="0"/>
                <a:cs typeface="Courier New" panose="02070309020205020404" pitchFamily="49" charset="0"/>
              </a:rPr>
              <a:t>ec2-54-84-233-7.compute-1.amazonaws.com   Running handlers:</a:t>
            </a:r>
          </a:p>
          <a:p>
            <a:r>
              <a:rPr lang="en-US" sz="2200" dirty="0">
                <a:latin typeface="Courier New" panose="02070309020205020404" pitchFamily="49" charset="0"/>
                <a:cs typeface="Courier New" panose="02070309020205020404" pitchFamily="49" charset="0"/>
              </a:rPr>
              <a:t>ec2-54-84-233-7.compute-1.amazonaws.com   Running handlers complete</a:t>
            </a:r>
          </a:p>
          <a:p>
            <a:r>
              <a:rPr lang="en-US" sz="2200" dirty="0">
                <a:latin typeface="Courier New" panose="02070309020205020404" pitchFamily="49" charset="0"/>
                <a:cs typeface="Courier New" panose="02070309020205020404" pitchFamily="49" charset="0"/>
              </a:rPr>
              <a:t>ec2-54-84-233-7.compute-1.amazonaws.com   Chef Client finished, 2/6 resources updated in 9.758669459 seconds</a:t>
            </a:r>
          </a:p>
          <a:p>
            <a:r>
              <a:rPr lang="en-US" sz="2200" dirty="0">
                <a:latin typeface="Courier New" panose="02070309020205020404" pitchFamily="49" charset="0"/>
                <a:cs typeface="Courier New" panose="02070309020205020404" pitchFamily="49" charset="0"/>
              </a:rPr>
              <a:t>ec2-54-88-185-159.compute-1.amazonaws.com   *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 action restart</a:t>
            </a:r>
          </a:p>
          <a:p>
            <a:r>
              <a:rPr lang="en-US" sz="2200" dirty="0">
                <a:latin typeface="Courier New" panose="02070309020205020404" pitchFamily="49" charset="0"/>
                <a:cs typeface="Courier New" panose="02070309020205020404" pitchFamily="49" charset="0"/>
              </a:rPr>
              <a:t>ec2-54-88-185-159.compute-1.amazonaws.com     - restart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ec2-54-88-185-159.compute-1.amazonaws.com</a:t>
            </a:r>
          </a:p>
          <a:p>
            <a:r>
              <a:rPr lang="en-US" sz="2200" dirty="0">
                <a:latin typeface="Courier New" panose="02070309020205020404" pitchFamily="49" charset="0"/>
                <a:cs typeface="Courier New" panose="02070309020205020404" pitchFamily="49" charset="0"/>
              </a:rPr>
              <a:t>ec2-54-88-185-159.compute-1.amazonaws.com Running handlers:</a:t>
            </a:r>
          </a:p>
          <a:p>
            <a:r>
              <a:rPr lang="en-US" sz="2200" dirty="0">
                <a:latin typeface="Courier New" panose="02070309020205020404" pitchFamily="49" charset="0"/>
                <a:cs typeface="Courier New" panose="02070309020205020404" pitchFamily="49" charset="0"/>
              </a:rPr>
              <a:t>ec2-54-88-185-159.compute-1.amazonaws.com Running handlers complete</a:t>
            </a:r>
          </a:p>
          <a:p>
            <a:r>
              <a:rPr lang="en-US" sz="2200" dirty="0">
                <a:latin typeface="Courier New" panose="02070309020205020404" pitchFamily="49" charset="0"/>
                <a:cs typeface="Courier New" panose="02070309020205020404" pitchFamily="49" charset="0"/>
              </a:rPr>
              <a:t>ec2-54-88-185-159.compute-1.amazonaws.com Chef Client finished, 2/6 resources updated in 10.349332394 seconds</a:t>
            </a:r>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6142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29241" y="300181"/>
            <a:ext cx="6531303" cy="3892393"/>
          </a:xfrm>
          <a:prstGeom prst="rect">
            <a:avLst/>
          </a:prstGeom>
          <a:ln w="25400">
            <a:solidFill>
              <a:schemeClr val="tx1"/>
            </a:solidFill>
          </a:ln>
        </p:spPr>
      </p:pic>
      <p:pic>
        <p:nvPicPr>
          <p:cNvPr id="3" name="Picture 2"/>
          <p:cNvPicPr>
            <a:picLocks noChangeAspect="1"/>
          </p:cNvPicPr>
          <p:nvPr/>
        </p:nvPicPr>
        <p:blipFill>
          <a:blip r:embed="rId4"/>
          <a:stretch>
            <a:fillRect/>
          </a:stretch>
        </p:blipFill>
        <p:spPr>
          <a:xfrm>
            <a:off x="812585" y="4213098"/>
            <a:ext cx="6530326" cy="3891811"/>
          </a:xfrm>
          <a:prstGeom prst="rect">
            <a:avLst/>
          </a:prstGeom>
          <a:ln w="25400">
            <a:solidFill>
              <a:schemeClr val="tx1"/>
            </a:solidFill>
          </a:ln>
        </p:spPr>
      </p:pic>
      <p:pic>
        <p:nvPicPr>
          <p:cNvPr id="5" name="Picture 4"/>
          <p:cNvPicPr>
            <a:picLocks noChangeAspect="1"/>
          </p:cNvPicPr>
          <p:nvPr/>
        </p:nvPicPr>
        <p:blipFill>
          <a:blip r:embed="rId5"/>
          <a:stretch>
            <a:fillRect/>
          </a:stretch>
        </p:blipFill>
        <p:spPr>
          <a:xfrm>
            <a:off x="7735454" y="4195838"/>
            <a:ext cx="6481796" cy="3862889"/>
          </a:xfrm>
          <a:prstGeom prst="rect">
            <a:avLst/>
          </a:prstGeom>
          <a:ln w="25400">
            <a:solidFill>
              <a:schemeClr val="tx1"/>
            </a:solidFill>
          </a:ln>
        </p:spPr>
      </p:pic>
      <p:sp>
        <p:nvSpPr>
          <p:cNvPr id="9" name="TextBox 8"/>
          <p:cNvSpPr txBox="1"/>
          <p:nvPr/>
        </p:nvSpPr>
        <p:spPr bwMode="white">
          <a:xfrm>
            <a:off x="11574200" y="1033478"/>
            <a:ext cx="4385256" cy="2954655"/>
          </a:xfrm>
          <a:prstGeom prst="rect">
            <a:avLst/>
          </a:prstGeom>
        </p:spPr>
        <p:txBody>
          <a:bodyPr vert="horz" wrap="square" lIns="91440" tIns="91440" rIns="91440" bIns="91440" rtlCol="0">
            <a:spAutoFit/>
          </a:bodyPr>
          <a:lstStyle/>
          <a:p>
            <a:r>
              <a:rPr lang="en-US" sz="3600" dirty="0" smtClean="0">
                <a:solidFill>
                  <a:schemeClr val="accent1"/>
                </a:solidFill>
              </a:rPr>
              <a:t>We still need to configure our load balancer to pick up new apache port (</a:t>
            </a:r>
            <a:r>
              <a:rPr lang="en-US" sz="3600" dirty="0" err="1" smtClean="0">
                <a:solidFill>
                  <a:schemeClr val="accent1"/>
                </a:solidFill>
              </a:rPr>
              <a:t>tcp</a:t>
            </a:r>
            <a:r>
              <a:rPr lang="en-US" sz="3600" dirty="0" smtClean="0">
                <a:solidFill>
                  <a:schemeClr val="accent1"/>
                </a:solidFill>
              </a:rPr>
              <a:t>/8181)</a:t>
            </a:r>
          </a:p>
        </p:txBody>
      </p:sp>
    </p:spTree>
    <p:extLst>
      <p:ext uri="{BB962C8B-B14F-4D97-AF65-F5344CB8AC3E}">
        <p14:creationId xmlns:p14="http://schemas.microsoft.com/office/powerpoint/2010/main" val="111078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the </a:t>
            </a:r>
            <a:r>
              <a:rPr lang="en-US" dirty="0" err="1" smtClean="0"/>
              <a:t>proxy.rb</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loadbalancer</a:t>
            </a:r>
            <a:r>
              <a:rPr lang="uk-UA"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load 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endParaRPr lang="en-US" sz="4000" dirty="0">
              <a:latin typeface="Courier New" panose="02070309020205020404" pitchFamily="49" charset="0"/>
              <a:cs typeface="Courier New" panose="02070309020205020404" pitchFamily="49" charset="0"/>
            </a:endParaRPr>
          </a:p>
          <a:p>
            <a:r>
              <a:rPr lang="en-US" sz="4000" dirty="0" err="1">
                <a:latin typeface="Courier New" panose="02070309020205020404" pitchFamily="49" charset="0"/>
                <a:cs typeface="Courier New" panose="02070309020205020404" pitchFamily="49" charset="0"/>
              </a:rPr>
              <a:t>default_attributes</a:t>
            </a:r>
            <a:r>
              <a:rPr lang="en-US" sz="4000" dirty="0">
                <a:latin typeface="Courier New" panose="02070309020205020404" pitchFamily="49" charset="0"/>
                <a:cs typeface="Courier New" panose="02070309020205020404" pitchFamily="49" charset="0"/>
              </a:rPr>
              <a:t>({</a:t>
            </a:r>
          </a:p>
          <a:p>
            <a:r>
              <a:rPr lang="de-DE" sz="4000" dirty="0">
                <a:latin typeface="Courier New" panose="02070309020205020404" pitchFamily="49" charset="0"/>
                <a:cs typeface="Courier New" panose="02070309020205020404" pitchFamily="49" charset="0"/>
              </a:rPr>
              <a:t>  "</a:t>
            </a:r>
            <a:r>
              <a:rPr lang="de-DE" sz="4000" dirty="0" err="1">
                <a:latin typeface="Courier New" panose="02070309020205020404" pitchFamily="49" charset="0"/>
                <a:cs typeface="Courier New" panose="02070309020205020404" pitchFamily="49" charset="0"/>
              </a:rPr>
              <a:t>apache</a:t>
            </a:r>
            <a:r>
              <a:rPr lang="de-DE" sz="4000" dirty="0">
                <a:latin typeface="Courier New" panose="02070309020205020404" pitchFamily="49" charset="0"/>
                <a:cs typeface="Courier New" panose="02070309020205020404" pitchFamily="49" charset="0"/>
              </a:rPr>
              <a:t>" =&gt; {</a:t>
            </a:r>
            <a:endParaRPr lang="tr-TR" sz="4000" dirty="0">
              <a:latin typeface="Courier New" panose="02070309020205020404" pitchFamily="49" charset="0"/>
              <a:cs typeface="Courier New" panose="02070309020205020404" pitchFamily="49" charset="0"/>
            </a:endParaRPr>
          </a:p>
          <a:p>
            <a:r>
              <a:rPr lang="tr-TR" sz="4000" dirty="0">
                <a:latin typeface="Courier New" panose="02070309020205020404" pitchFamily="49" charset="0"/>
                <a:cs typeface="Courier New" panose="02070309020205020404" pitchFamily="49" charset="0"/>
              </a:rPr>
              <a:t>        "port" =&gt; 8181</a:t>
            </a:r>
          </a:p>
          <a:p>
            <a:r>
              <a:rPr lang="tr-TR" sz="4000" dirty="0">
                <a:latin typeface="Courier New" panose="02070309020205020404" pitchFamily="49" charset="0"/>
                <a:cs typeface="Courier New" panose="02070309020205020404" pitchFamily="49" charset="0"/>
              </a:rPr>
              <a:t>      }</a:t>
            </a:r>
          </a:p>
          <a:p>
            <a:r>
              <a:rPr lang="tr-TR" sz="4000" dirty="0">
                <a:latin typeface="Courier New" panose="02070309020205020404" pitchFamily="49" charset="0"/>
                <a:cs typeface="Courier New" panose="02070309020205020404" pitchFamily="49" charset="0"/>
              </a:rPr>
              <a:t>}</a:t>
            </a:r>
            <a:r>
              <a:rPr lang="tr-TR" sz="4000" dirty="0" smtClean="0">
                <a:latin typeface="Courier New" panose="02070309020205020404" pitchFamily="49" charset="0"/>
                <a:cs typeface="Courier New" panose="02070309020205020404" pitchFamily="49" charset="0"/>
              </a:rPr>
              <a:t>)</a:t>
            </a:r>
            <a:endParaRPr lang="en-US" sz="40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a:t>
            </a:r>
            <a:r>
              <a:rPr lang="en-US" sz="4200" dirty="0" smtClean="0">
                <a:latin typeface="Courier New" panose="02070309020205020404" pitchFamily="49" charset="0"/>
                <a:cs typeface="Courier New" panose="02070309020205020404" pitchFamily="49" charset="0"/>
              </a:rPr>
              <a:t>roles/</a:t>
            </a:r>
            <a:r>
              <a:rPr lang="en-US" sz="4200" dirty="0" err="1" smtClean="0">
                <a:latin typeface="Courier New" panose="02070309020205020404" pitchFamily="49" charset="0"/>
                <a:cs typeface="Courier New" panose="02070309020205020404" pitchFamily="49" charset="0"/>
              </a:rPr>
              <a:t>loadbalancer.rb</a:t>
            </a:r>
            <a:endParaRPr lang="en-US" sz="4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
        <p:nvSpPr>
          <p:cNvPr id="8" name="Text Placeholder 6"/>
          <p:cNvSpPr>
            <a:spLocks noGrp="1"/>
          </p:cNvSpPr>
          <p:nvPr>
            <p:ph type="body" sz="quarter" idx="13"/>
          </p:nvPr>
        </p:nvSpPr>
        <p:spPr>
          <a:xfrm>
            <a:off x="1135042" y="4288964"/>
            <a:ext cx="14404273" cy="3407660"/>
          </a:xfrm>
        </p:spPr>
        <p:txBody>
          <a:bodyPr/>
          <a:lstStyle/>
          <a:p>
            <a:endParaRPr lang="en-US" dirty="0"/>
          </a:p>
        </p:txBody>
      </p:sp>
    </p:spTree>
    <p:extLst>
      <p:ext uri="{BB962C8B-B14F-4D97-AF65-F5344CB8AC3E}">
        <p14:creationId xmlns:p14="http://schemas.microsoft.com/office/powerpoint/2010/main" val="375259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latin typeface="Courier New" panose="02070309020205020404" pitchFamily="49" charset="0"/>
                <a:cs typeface="Courier New" panose="02070309020205020404" pitchFamily="49" charset="0"/>
              </a:rPr>
              <a:t>Updated Role </a:t>
            </a:r>
            <a:r>
              <a:rPr lang="en-US" dirty="0" err="1">
                <a:latin typeface="Courier New" panose="02070309020205020404" pitchFamily="49" charset="0"/>
                <a:cs typeface="Courier New" panose="02070309020205020404" pitchFamily="49" charset="0"/>
              </a:rPr>
              <a:t>loadbalancer</a:t>
            </a:r>
            <a:r>
              <a:rPr lang="en-US"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smtClean="0"/>
              <a:t>Lab: 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a:t>
            </a:r>
            <a:r>
              <a:rPr lang="en-US" dirty="0" err="1">
                <a:latin typeface="Courier New" panose="02070309020205020404" pitchFamily="49" charset="0"/>
                <a:cs typeface="Courier New" panose="02070309020205020404" pitchFamily="49" charset="0"/>
              </a:rPr>
              <a:t>loadbalancer.rb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51808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000" dirty="0" smtClean="0">
                <a:latin typeface="Courier New" panose="02070309020205020404" pitchFamily="49" charset="0"/>
                <a:cs typeface="Courier New" panose="02070309020205020404" pitchFamily="49" charset="0"/>
              </a:rPr>
              <a:t>ec2</a:t>
            </a:r>
            <a:r>
              <a:rPr lang="en-US" sz="2000" dirty="0">
                <a:latin typeface="Courier New" panose="02070309020205020404" pitchFamily="49" charset="0"/>
                <a:cs typeface="Courier New" panose="02070309020205020404" pitchFamily="49" charset="0"/>
              </a:rPr>
              <a:t>-54-88-169-195.compute-1.amazonaws.com     -    server app1 54.84.233.7:8080 weight 1 </a:t>
            </a:r>
            <a:r>
              <a:rPr lang="en-US" sz="2000" dirty="0" err="1">
                <a:latin typeface="Courier New" panose="02070309020205020404" pitchFamily="49" charset="0"/>
                <a:cs typeface="Courier New" panose="02070309020205020404" pitchFamily="49" charset="0"/>
              </a:rPr>
              <a:t>maxconn</a:t>
            </a:r>
            <a:r>
              <a:rPr lang="en-US" sz="2000" dirty="0">
                <a:latin typeface="Courier New" panose="02070309020205020404" pitchFamily="49" charset="0"/>
                <a:cs typeface="Courier New" panose="02070309020205020404" pitchFamily="49" charset="0"/>
              </a:rPr>
              <a:t> 100 check</a:t>
            </a:r>
          </a:p>
          <a:p>
            <a:r>
              <a:rPr lang="en-US" sz="2000" dirty="0">
                <a:latin typeface="Courier New" panose="02070309020205020404" pitchFamily="49" charset="0"/>
                <a:cs typeface="Courier New" panose="02070309020205020404" pitchFamily="49" charset="0"/>
              </a:rPr>
              <a:t>ec2-54-88-169-195.compute-1.amazonaws.com     +    server app0 54.88.185.159:8181 weight 1 </a:t>
            </a:r>
            <a:r>
              <a:rPr lang="en-US" sz="2000" dirty="0" err="1">
                <a:latin typeface="Courier New" panose="02070309020205020404" pitchFamily="49" charset="0"/>
                <a:cs typeface="Courier New" panose="02070309020205020404" pitchFamily="49" charset="0"/>
              </a:rPr>
              <a:t>maxconn</a:t>
            </a:r>
            <a:r>
              <a:rPr lang="en-US" sz="2000" dirty="0">
                <a:latin typeface="Courier New" panose="02070309020205020404" pitchFamily="49" charset="0"/>
                <a:cs typeface="Courier New" panose="02070309020205020404" pitchFamily="49" charset="0"/>
              </a:rPr>
              <a:t> 100 check</a:t>
            </a:r>
          </a:p>
          <a:p>
            <a:r>
              <a:rPr lang="en-US" sz="2000" dirty="0">
                <a:latin typeface="Courier New" panose="02070309020205020404" pitchFamily="49" charset="0"/>
                <a:cs typeface="Courier New" panose="02070309020205020404" pitchFamily="49" charset="0"/>
              </a:rPr>
              <a:t>ec2-54-88-169-195.compute-1.amazonaws.com     +    server app1 54.84.233.7:8181 weight 1 </a:t>
            </a:r>
            <a:r>
              <a:rPr lang="en-US" sz="2000" dirty="0" err="1">
                <a:latin typeface="Courier New" panose="02070309020205020404" pitchFamily="49" charset="0"/>
                <a:cs typeface="Courier New" panose="02070309020205020404" pitchFamily="49" charset="0"/>
              </a:rPr>
              <a:t>maxconn</a:t>
            </a:r>
            <a:r>
              <a:rPr lang="en-US" sz="2000" dirty="0">
                <a:latin typeface="Courier New" panose="02070309020205020404" pitchFamily="49" charset="0"/>
                <a:cs typeface="Courier New" panose="02070309020205020404" pitchFamily="49" charset="0"/>
              </a:rPr>
              <a:t> 100 check</a:t>
            </a:r>
          </a:p>
          <a:p>
            <a:r>
              <a:rPr lang="en-US" sz="2000" dirty="0">
                <a:latin typeface="Courier New" panose="02070309020205020404" pitchFamily="49" charset="0"/>
                <a:cs typeface="Courier New" panose="02070309020205020404" pitchFamily="49" charset="0"/>
              </a:rPr>
              <a:t>ec2-54-88-169-195.compute-1.amazonaws.com   *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start (up to date)</a:t>
            </a:r>
          </a:p>
          <a:p>
            <a:r>
              <a:rPr lang="en-US" sz="2000" dirty="0">
                <a:latin typeface="Courier New" panose="02070309020205020404" pitchFamily="49" charset="0"/>
                <a:cs typeface="Courier New" panose="02070309020205020404" pitchFamily="49" charset="0"/>
              </a:rPr>
              <a:t>ec2-54-88-169-195.compute-1.amazonaws.com   *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enable (up to date)</a:t>
            </a:r>
          </a:p>
          <a:p>
            <a:r>
              <a:rPr lang="en-US" sz="2000" dirty="0">
                <a:latin typeface="Courier New" panose="02070309020205020404" pitchFamily="49" charset="0"/>
                <a:cs typeface="Courier New" panose="02070309020205020404" pitchFamily="49" charset="0"/>
              </a:rPr>
              <a:t>ec2-54-88-169-195.compute-1.amazonaws.com   *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restart</a:t>
            </a:r>
          </a:p>
          <a:p>
            <a:r>
              <a:rPr lang="en-US" sz="2000" dirty="0">
                <a:latin typeface="Courier New" panose="02070309020205020404" pitchFamily="49" charset="0"/>
                <a:cs typeface="Courier New" panose="02070309020205020404" pitchFamily="49" charset="0"/>
              </a:rPr>
              <a:t>ec2-54-88-169-195.compute-1.amazonaws.com     - restart service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ec2-54-88-169-195.compute-1.amazonaws.com</a:t>
            </a:r>
          </a:p>
          <a:p>
            <a:r>
              <a:rPr lang="en-US" sz="2000" dirty="0">
                <a:latin typeface="Courier New" panose="02070309020205020404" pitchFamily="49" charset="0"/>
                <a:cs typeface="Courier New" panose="02070309020205020404" pitchFamily="49" charset="0"/>
              </a:rPr>
              <a:t>ec2-54-88-169-195.compute-1.amazonaws.com Running handlers:</a:t>
            </a:r>
          </a:p>
          <a:p>
            <a:r>
              <a:rPr lang="en-US" sz="2000" dirty="0">
                <a:latin typeface="Courier New" panose="02070309020205020404" pitchFamily="49" charset="0"/>
                <a:cs typeface="Courier New" panose="02070309020205020404" pitchFamily="49" charset="0"/>
              </a:rPr>
              <a:t>ec2-54-88-169-195.compute-1.amazonaws.com Running handlers complete</a:t>
            </a:r>
          </a:p>
          <a:p>
            <a:r>
              <a:rPr lang="en-US" sz="2000" dirty="0">
                <a:latin typeface="Courier New" panose="02070309020205020404" pitchFamily="49" charset="0"/>
                <a:cs typeface="Courier New" panose="02070309020205020404" pitchFamily="49" charset="0"/>
              </a:rPr>
              <a:t>ec2-54-88-169-195.compute-1.amazonaws.com Chef Client finished, 2/5 resources updated in 9.831407575 seconds</a:t>
            </a:r>
          </a:p>
        </p:txBody>
      </p:sp>
      <p:sp>
        <p:nvSpPr>
          <p:cNvPr id="3" name="Title 2"/>
          <p:cNvSpPr>
            <a:spLocks noGrp="1"/>
          </p:cNvSpPr>
          <p:nvPr>
            <p:ph type="title"/>
          </p:nvPr>
        </p:nvSpPr>
        <p:spPr/>
        <p:txBody>
          <a:bodyPr/>
          <a:lstStyle/>
          <a:p>
            <a:r>
              <a:rPr lang="en-US" dirty="0" smtClean="0"/>
              <a:t>Lab: Converge Load Balancer node</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2800" dirty="0">
                <a:latin typeface="Courier New" panose="02070309020205020404" pitchFamily="49" charset="0"/>
                <a:cs typeface="Courier New" panose="02070309020205020404" pitchFamily="49" charset="0"/>
              </a:rPr>
              <a:t>$ knife </a:t>
            </a:r>
            <a:r>
              <a:rPr lang="en-US" sz="2800" dirty="0" err="1">
                <a:latin typeface="Courier New" panose="02070309020205020404" pitchFamily="49" charset="0"/>
                <a:cs typeface="Courier New" panose="02070309020205020404" pitchFamily="49" charset="0"/>
              </a:rPr>
              <a:t>ssh</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role:loadbalancer</a:t>
            </a:r>
            <a:r>
              <a:rPr lang="en-US" sz="2800" dirty="0">
                <a:latin typeface="Courier New" panose="02070309020205020404" pitchFamily="49" charset="0"/>
                <a:cs typeface="Courier New" panose="02070309020205020404" pitchFamily="49" charset="0"/>
              </a:rPr>
              <a:t>" -x USER -P </a:t>
            </a:r>
            <a:r>
              <a:rPr lang="en-US" sz="2800" dirty="0" smtClean="0">
                <a:latin typeface="Courier New" panose="02070309020205020404" pitchFamily="49" charset="0"/>
                <a:cs typeface="Courier New" panose="02070309020205020404" pitchFamily="49" charset="0"/>
              </a:rPr>
              <a:t>PWD "sudo chef-client"</a:t>
            </a:r>
            <a:endParaRPr lang="en-US" sz="28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7" name="Rectangle 6"/>
          <p:cNvSpPr/>
          <p:nvPr/>
        </p:nvSpPr>
        <p:spPr bwMode="auto">
          <a:xfrm>
            <a:off x="3680573" y="1198333"/>
            <a:ext cx="4279724" cy="965822"/>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4574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812585" y="4213098"/>
            <a:ext cx="6530326" cy="3891811"/>
          </a:xfrm>
          <a:prstGeom prst="rect">
            <a:avLst/>
          </a:prstGeom>
          <a:ln w="25400">
            <a:solidFill>
              <a:schemeClr val="tx1"/>
            </a:solidFill>
          </a:ln>
        </p:spPr>
      </p:pic>
      <p:pic>
        <p:nvPicPr>
          <p:cNvPr id="11" name="Picture 10"/>
          <p:cNvPicPr>
            <a:picLocks noChangeAspect="1"/>
          </p:cNvPicPr>
          <p:nvPr/>
        </p:nvPicPr>
        <p:blipFill>
          <a:blip r:embed="rId4"/>
          <a:stretch>
            <a:fillRect/>
          </a:stretch>
        </p:blipFill>
        <p:spPr>
          <a:xfrm>
            <a:off x="7735454" y="4195838"/>
            <a:ext cx="6481796" cy="3862889"/>
          </a:xfrm>
          <a:prstGeom prst="rect">
            <a:avLst/>
          </a:prstGeom>
          <a:ln w="25400">
            <a:solidFill>
              <a:schemeClr val="tx1"/>
            </a:solidFill>
          </a:ln>
        </p:spPr>
      </p:pic>
      <p:pic>
        <p:nvPicPr>
          <p:cNvPr id="3" name="Picture 2"/>
          <p:cNvPicPr>
            <a:picLocks noChangeAspect="1"/>
          </p:cNvPicPr>
          <p:nvPr/>
        </p:nvPicPr>
        <p:blipFill>
          <a:blip r:embed="rId5"/>
          <a:stretch>
            <a:fillRect/>
          </a:stretch>
        </p:blipFill>
        <p:spPr>
          <a:xfrm>
            <a:off x="5039066" y="285244"/>
            <a:ext cx="6577201" cy="3919746"/>
          </a:xfrm>
          <a:prstGeom prst="rect">
            <a:avLst/>
          </a:prstGeom>
          <a:ln w="25400">
            <a:solidFill>
              <a:schemeClr val="tx1"/>
            </a:solidFill>
          </a:ln>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124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err="1"/>
              <a:t>loadbalancer</a:t>
            </a:r>
            <a:r>
              <a:rPr lang="en-US" dirty="0"/>
              <a:t> node a "</a:t>
            </a:r>
            <a:r>
              <a:rPr lang="en-US" dirty="0" err="1"/>
              <a:t>loadbalancer</a:t>
            </a:r>
            <a:r>
              <a:rPr lang="en-US" dirty="0"/>
              <a:t>" </a:t>
            </a:r>
            <a:r>
              <a:rPr lang="en-US" dirty="0" smtClean="0"/>
              <a:t>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0818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950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Attribute Precedence</a:t>
            </a:r>
            <a:endParaRPr lang="en-US" dirty="0"/>
          </a:p>
        </p:txBody>
      </p:sp>
      <p:sp>
        <p:nvSpPr>
          <p:cNvPr id="3" name="Text Placeholder 2"/>
          <p:cNvSpPr>
            <a:spLocks noGrp="1"/>
          </p:cNvSpPr>
          <p:nvPr>
            <p:ph type="body" sz="quarter" idx="10"/>
          </p:nvPr>
        </p:nvSpPr>
        <p:spPr/>
        <p:txBody>
          <a:bodyPr/>
          <a:lstStyle/>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r>
              <a:rPr lang="en-US" sz="3200" dirty="0"/>
              <a:t>Please note this is a simplified diagram, and the precedence shown can be overridden</a:t>
            </a:r>
          </a:p>
        </p:txBody>
      </p:sp>
      <p:pic>
        <p:nvPicPr>
          <p:cNvPr id="4" name="Picture 3"/>
          <p:cNvPicPr>
            <a:picLocks noChangeAspect="1"/>
          </p:cNvPicPr>
          <p:nvPr/>
        </p:nvPicPr>
        <p:blipFill>
          <a:blip r:embed="rId2"/>
          <a:stretch>
            <a:fillRect/>
          </a:stretch>
        </p:blipFill>
        <p:spPr>
          <a:xfrm>
            <a:off x="3843239" y="1637311"/>
            <a:ext cx="7766196" cy="5125015"/>
          </a:xfrm>
          <a:prstGeom prst="rect">
            <a:avLst/>
          </a:prstGeom>
        </p:spPr>
      </p:pic>
    </p:spTree>
    <p:extLst>
      <p:ext uri="{BB962C8B-B14F-4D97-AF65-F5344CB8AC3E}">
        <p14:creationId xmlns:p14="http://schemas.microsoft.com/office/powerpoint/2010/main" val="17652551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1940872" cy="4597092"/>
          </a:xfrm>
        </p:spPr>
        <p:txBody>
          <a:bodyPr>
            <a:normAutofit lnSpcReduction="10000"/>
          </a:bodyPr>
          <a:lstStyle/>
          <a:p>
            <a:r>
              <a:rPr lang="en-US" dirty="0" smtClean="0"/>
              <a:t>What are the benefits of using roles? What are the drawbacks?</a:t>
            </a:r>
          </a:p>
          <a:p>
            <a:endParaRPr lang="en-US" dirty="0"/>
          </a:p>
          <a:p>
            <a:r>
              <a:rPr lang="en-US" dirty="0" smtClean="0"/>
              <a:t>Roles can contain roles. How many of these nested roles would make sense?</a:t>
            </a:r>
          </a:p>
          <a:p>
            <a:endParaRPr lang="en-US" dirty="0"/>
          </a:p>
          <a:p>
            <a:r>
              <a:rPr lang="en-US" dirty="0" smtClean="0"/>
              <a:t>Roles are not version controlled – can you think of another </a:t>
            </a:r>
            <a:r>
              <a:rPr lang="en-US" smtClean="0"/>
              <a:t>way around this</a:t>
            </a:r>
            <a:r>
              <a:rPr lang="en-US" dirty="0" smtClean="0"/>
              <a:t>?</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9966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40011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98538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smtClean="0"/>
              <a:t>You </a:t>
            </a:r>
            <a:r>
              <a:rPr lang="en-US" dirty="0"/>
              <a:t>assign a role to a node </a:t>
            </a:r>
            <a:r>
              <a:rPr lang="en-US" dirty="0" smtClean="0"/>
              <a:t>in </a:t>
            </a:r>
            <a:r>
              <a:rPr lang="en-US" dirty="0"/>
              <a:t>its run list. </a:t>
            </a:r>
            <a:endParaRPr lang="en-US" dirty="0" smtClean="0"/>
          </a:p>
          <a:p>
            <a:endParaRPr lang="en-US" dirty="0"/>
          </a:p>
          <a:p>
            <a:r>
              <a:rPr lang="en-US" dirty="0" smtClean="0"/>
              <a:t>This </a:t>
            </a:r>
            <a:r>
              <a:rPr lang="en-US" dirty="0"/>
              <a:t>allows </a:t>
            </a:r>
            <a:r>
              <a:rPr lang="en-US" dirty="0" smtClean="0"/>
              <a:t>you to </a:t>
            </a:r>
            <a:r>
              <a:rPr lang="en-US" dirty="0"/>
              <a:t>configure </a:t>
            </a:r>
            <a:r>
              <a:rPr lang="en-US" dirty="0" smtClean="0"/>
              <a:t>many similar nodes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4993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err="1" smtClean="0"/>
              <a:t>loadbalancer</a:t>
            </a:r>
            <a:r>
              <a:rPr lang="en-US" dirty="0" smtClean="0"/>
              <a:t> node </a:t>
            </a:r>
            <a:r>
              <a:rPr lang="en-US" dirty="0"/>
              <a:t>a "</a:t>
            </a:r>
            <a:r>
              <a:rPr lang="en-US" dirty="0" err="1"/>
              <a:t>loadbalancer</a:t>
            </a:r>
            <a:r>
              <a:rPr lang="en-US" dirty="0"/>
              <a:t>" </a:t>
            </a:r>
            <a:r>
              <a:rPr lang="en-US" dirty="0" smtClean="0"/>
              <a:t>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468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the </a:t>
            </a:r>
            <a:r>
              <a:rPr lang="en-US" dirty="0" err="1" smtClean="0"/>
              <a:t>loadbalancer.rb</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loadbalancer</a:t>
            </a:r>
            <a:r>
              <a:rPr lang="uk-UA"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load balancer</a:t>
            </a:r>
            <a:r>
              <a:rPr lang="uk-UA"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a:t>
            </a:r>
            <a:r>
              <a:rPr lang="en-US" sz="4200" dirty="0" smtClean="0">
                <a:latin typeface="Courier New" panose="02070309020205020404" pitchFamily="49" charset="0"/>
                <a:cs typeface="Courier New" panose="02070309020205020404" pitchFamily="49" charset="0"/>
              </a:rPr>
              <a:t>roles/</a:t>
            </a:r>
            <a:r>
              <a:rPr lang="en-US" sz="4200" dirty="0" err="1" smtClean="0">
                <a:latin typeface="Courier New" panose="02070309020205020404" pitchFamily="49" charset="0"/>
                <a:cs typeface="Courier New" panose="02070309020205020404" pitchFamily="49" charset="0"/>
              </a:rPr>
              <a:t>loadbalancer.rb</a:t>
            </a:r>
            <a:endParaRPr lang="en-US" sz="4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568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latin typeface="Courier New" panose="02070309020205020404" pitchFamily="49" charset="0"/>
                <a:cs typeface="Courier New" panose="02070309020205020404" pitchFamily="49" charset="0"/>
              </a:rPr>
              <a:t>** ROLE COMMANDS **</a:t>
            </a:r>
          </a:p>
          <a:p>
            <a:r>
              <a:rPr lang="en-US" dirty="0">
                <a:latin typeface="Courier New" panose="02070309020205020404" pitchFamily="49" charset="0"/>
                <a:cs typeface="Courier New" panose="02070309020205020404" pitchFamily="49" charset="0"/>
              </a:rPr>
              <a:t>knife role bulk delete REGEX (options)</a:t>
            </a:r>
          </a:p>
          <a:p>
            <a:r>
              <a:rPr lang="en-US" dirty="0">
                <a:latin typeface="Courier New" panose="02070309020205020404" pitchFamily="49" charset="0"/>
                <a:cs typeface="Courier New" panose="02070309020205020404" pitchFamily="49" charset="0"/>
              </a:rPr>
              <a:t>knife role create ROLE (options)</a:t>
            </a:r>
          </a:p>
          <a:p>
            <a:r>
              <a:rPr lang="en-US" dirty="0">
                <a:latin typeface="Courier New" panose="02070309020205020404" pitchFamily="49" charset="0"/>
                <a:cs typeface="Courier New" panose="02070309020205020404" pitchFamily="49" charset="0"/>
              </a:rPr>
              <a:t>knife role delete ROLE (options)</a:t>
            </a:r>
          </a:p>
          <a:p>
            <a:r>
              <a:rPr lang="en-US" dirty="0">
                <a:latin typeface="Courier New" panose="02070309020205020404" pitchFamily="49" charset="0"/>
                <a:cs typeface="Courier New" panose="02070309020205020404" pitchFamily="49" charset="0"/>
              </a:rPr>
              <a:t>knife role edit ROLE (options)</a:t>
            </a:r>
          </a:p>
          <a:p>
            <a:r>
              <a:rPr lang="en-US" dirty="0">
                <a:latin typeface="Courier New" panose="02070309020205020404" pitchFamily="49" charset="0"/>
                <a:cs typeface="Courier New" panose="02070309020205020404" pitchFamily="49" charset="0"/>
              </a:rPr>
              <a:t>knife role env_run_list add [ROLE] [ENVIRONMENT] [ENTRY[,ENTRY]] (options)</a:t>
            </a:r>
          </a:p>
          <a:p>
            <a:r>
              <a:rPr lang="en-US" dirty="0">
                <a:latin typeface="Courier New" panose="02070309020205020404" pitchFamily="49" charset="0"/>
                <a:cs typeface="Courier New" panose="02070309020205020404" pitchFamily="49" charset="0"/>
              </a:rPr>
              <a:t>knife role env_run_list clear [ROLE] [ENVIRONMENT]</a:t>
            </a:r>
          </a:p>
          <a:p>
            <a:r>
              <a:rPr lang="en-US" dirty="0">
                <a:latin typeface="Courier New" panose="02070309020205020404" pitchFamily="49" charset="0"/>
                <a:cs typeface="Courier New" panose="02070309020205020404" pitchFamily="49" charset="0"/>
              </a:rPr>
              <a:t>knife role env_run_list remove [ROLE] [ENVIRONMENT] [ENTRIES]</a:t>
            </a:r>
          </a:p>
          <a:p>
            <a:r>
              <a:rPr lang="en-US" dirty="0">
                <a:latin typeface="Courier New" panose="02070309020205020404" pitchFamily="49" charset="0"/>
                <a:cs typeface="Courier New" panose="02070309020205020404" pitchFamily="49" charset="0"/>
              </a:rPr>
              <a:t>knife role env_run_list replace [ROLE] [ENVIRONMENT] [OLD_ENTRY] [NEW_ENTRY]</a:t>
            </a:r>
          </a:p>
          <a:p>
            <a:r>
              <a:rPr lang="en-US" dirty="0">
                <a:latin typeface="Courier New" panose="02070309020205020404" pitchFamily="49" charset="0"/>
                <a:cs typeface="Courier New" panose="02070309020205020404" pitchFamily="49" charset="0"/>
              </a:rPr>
              <a:t>knife role env_run_list set [ROLE] [ENVIRONMENT] [ENTRIES]</a:t>
            </a:r>
          </a:p>
          <a:p>
            <a:r>
              <a:rPr lang="en-US" dirty="0">
                <a:latin typeface="Courier New" panose="02070309020205020404" pitchFamily="49" charset="0"/>
                <a:cs typeface="Courier New" panose="02070309020205020404" pitchFamily="49" charset="0"/>
              </a:rPr>
              <a:t>knife role from file FILE [FILE..] (options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Lab: What Can '</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latin typeface="Courier New" panose="02070309020205020404" pitchFamily="49" charset="0"/>
                <a:cs typeface="Courier New" panose="02070309020205020404" pitchFamily="49" charset="0"/>
              </a:rPr>
              <a:t>$ cd </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knife role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4304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71706"/>
            <a:ext cx="14423693" cy="1913980"/>
          </a:xfrm>
        </p:spPr>
        <p:txBody>
          <a:bodyPr/>
          <a:lstStyle/>
          <a:p>
            <a:r>
              <a:rPr lang="en-US" dirty="0">
                <a:latin typeface="Courier New" panose="02070309020205020404" pitchFamily="49" charset="0"/>
                <a:cs typeface="Courier New" panose="02070309020205020404" pitchFamily="49" charset="0"/>
              </a:rPr>
              <a:t>Updated Role </a:t>
            </a:r>
            <a:r>
              <a:rPr lang="en-US" dirty="0" err="1" smtClean="0">
                <a:latin typeface="Courier New" panose="02070309020205020404" pitchFamily="49" charset="0"/>
                <a:cs typeface="Courier New" panose="02070309020205020404" pitchFamily="49" charset="0"/>
              </a:rPr>
              <a:t>loadbalancer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Upload </a:t>
            </a:r>
            <a:r>
              <a:rPr lang="en-US" dirty="0"/>
              <a:t>it to the Chef </a:t>
            </a:r>
            <a:r>
              <a:rPr lang="en-US" dirty="0" smtClean="0"/>
              <a:t>Server &amp; verify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a:t>
            </a:r>
            <a:r>
              <a:rPr lang="en-US" sz="4000" dirty="0" err="1">
                <a:latin typeface="Courier New" panose="02070309020205020404" pitchFamily="49" charset="0"/>
                <a:cs typeface="Courier New" panose="02070309020205020404" pitchFamily="49" charset="0"/>
              </a:rPr>
              <a:t>loadbalancer.rb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
        <p:nvSpPr>
          <p:cNvPr id="7" name="Content Placeholder 1"/>
          <p:cNvSpPr txBox="1">
            <a:spLocks/>
          </p:cNvSpPr>
          <p:nvPr/>
        </p:nvSpPr>
        <p:spPr bwMode="white">
          <a:xfrm>
            <a:off x="1119939" y="5518290"/>
            <a:ext cx="14423693" cy="2126760"/>
          </a:xfrm>
          <a:prstGeom prst="rect">
            <a:avLst/>
          </a:prstGeom>
          <a:solidFill>
            <a:schemeClr val="tx2"/>
          </a:solidFill>
          <a:ln w="12700">
            <a:solidFill>
              <a:schemeClr val="tx2"/>
            </a:solidFill>
            <a:prstDash val="dash"/>
          </a:ln>
        </p:spPr>
        <p:txBody>
          <a:bodyPr vert="horz" wrap="square" lIns="91440" tIns="45720" rIns="91440" bIns="45720" rtlCol="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kern="1200" baseline="0">
                <a:solidFill>
                  <a:srgbClr val="FFFFFF"/>
                </a:solidFill>
                <a:latin typeface="Inconsolata"/>
                <a:ea typeface="+mn-ea"/>
                <a:cs typeface="Inconsolata"/>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latin typeface="Courier New" panose="02070309020205020404" pitchFamily="49" charset="0"/>
                <a:cs typeface="Courier New" panose="02070309020205020404" pitchFamily="49" charset="0"/>
              </a:rPr>
              <a:t>loadbalancer</a:t>
            </a:r>
            <a:endParaRPr lang="en-US" dirty="0">
              <a:latin typeface="Courier New" panose="02070309020205020404" pitchFamily="49" charset="0"/>
              <a:cs typeface="Courier New" panose="02070309020205020404" pitchFamily="49" charset="0"/>
            </a:endParaRPr>
          </a:p>
        </p:txBody>
      </p:sp>
      <p:sp>
        <p:nvSpPr>
          <p:cNvPr id="8" name="Text Placeholder 3"/>
          <p:cNvSpPr txBox="1">
            <a:spLocks/>
          </p:cNvSpPr>
          <p:nvPr/>
        </p:nvSpPr>
        <p:spPr bwMode="white">
          <a:xfrm>
            <a:off x="1119939" y="4583733"/>
            <a:ext cx="14422528" cy="729785"/>
          </a:xfrm>
          <a:prstGeom prst="rect">
            <a:avLst/>
          </a:prstGeom>
          <a:solidFill>
            <a:schemeClr val="tx2">
              <a:lumMod val="95000"/>
              <a:lumOff val="5000"/>
            </a:schemeClr>
          </a:solidFill>
        </p:spPr>
        <p:txBody>
          <a:bodyPr vert="horz" wrap="square" lIns="91440" tIns="0" rIns="0" bIns="0" rtlCol="0" anchor="ctr" anchorCtr="0">
            <a:noAutofit/>
          </a:bodyPr>
          <a:lstStyle>
            <a:lvl1pPr marL="0" indent="0" algn="l" defTabSz="1219120" rtl="0" eaLnBrk="1" latinLnBrk="0" hangingPunct="1">
              <a:lnSpc>
                <a:spcPct val="100000"/>
              </a:lnSpc>
              <a:spcBef>
                <a:spcPts val="800"/>
              </a:spcBef>
              <a:buSzPct val="90000"/>
              <a:buFont typeface="Arial" pitchFamily="34" charset="0"/>
              <a:buNone/>
              <a:defRPr sz="3733" kern="1200" baseline="0">
                <a:solidFill>
                  <a:schemeClr val="bg1"/>
                </a:solidFill>
                <a:latin typeface="Inconsolata"/>
                <a:ea typeface="+mn-ea"/>
                <a:cs typeface="Inconsolata"/>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83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a:t>
            </a:r>
            <a:r>
              <a:rPr lang="en-US" dirty="0" smtClean="0">
                <a:latin typeface="Courier New" panose="02070309020205020404" pitchFamily="49" charset="0"/>
                <a:cs typeface="Courier New" panose="02070309020205020404" pitchFamily="49" charset="0"/>
              </a:rPr>
              <a:t>load 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loadbalancer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recipe</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smtClean="0"/>
              <a:t>Lab: View Details of the Role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a:t>
            </a:r>
            <a:r>
              <a:rPr lang="en-US" sz="4000" dirty="0" err="1" smtClean="0">
                <a:latin typeface="Courier New" panose="02070309020205020404" pitchFamily="49" charset="0"/>
                <a:cs typeface="Courier New" panose="02070309020205020404" pitchFamily="49" charset="0"/>
              </a:rPr>
              <a:t>loadbalancer</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17211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20238</TotalTime>
  <Words>3158</Words>
  <Application>Microsoft Macintosh PowerPoint</Application>
  <PresentationFormat>Custom</PresentationFormat>
  <Paragraphs>392</Paragraphs>
  <Slides>33</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Courier New</vt:lpstr>
      <vt:lpstr>Gill Sans MT</vt:lpstr>
      <vt:lpstr>Inconsolata</vt:lpstr>
      <vt:lpstr>Wingdings</vt:lpstr>
      <vt:lpstr>Arial</vt:lpstr>
      <vt:lpstr>ChefDk3.2Template</vt:lpstr>
      <vt:lpstr>Roles</vt:lpstr>
      <vt:lpstr>Objectives</vt:lpstr>
      <vt:lpstr>Roles</vt:lpstr>
      <vt:lpstr>Roles</vt:lpstr>
      <vt:lpstr>Lab: Roles for Everyone</vt:lpstr>
      <vt:lpstr>Lab: Create the loadbalancer.rb</vt:lpstr>
      <vt:lpstr>Lab: What Can 'knife role' Do? </vt:lpstr>
      <vt:lpstr>Lab: Upload it to the Chef Server &amp; verify </vt:lpstr>
      <vt:lpstr>Lab: View Details of the Role</vt:lpstr>
      <vt:lpstr>Lab: Set the loadbalancer role to node3</vt:lpstr>
      <vt:lpstr>Lab: Verify the Run List</vt:lpstr>
      <vt:lpstr>Lab: Converge All the load balancer Nodes</vt:lpstr>
      <vt:lpstr>Roles for Everyone</vt:lpstr>
      <vt:lpstr>Lab: Define a Web Role</vt:lpstr>
      <vt:lpstr>Lab: Create the web.rb File </vt:lpstr>
      <vt:lpstr>Role Attributes</vt:lpstr>
      <vt:lpstr>Lab: Role Attributes</vt:lpstr>
      <vt:lpstr>Our new topology</vt:lpstr>
      <vt:lpstr>Lab: Create the web.rb File </vt:lpstr>
      <vt:lpstr>Lab: Upload it to the Chef Server &amp; verify </vt:lpstr>
      <vt:lpstr>Lab: Verify Specific Information About the Role</vt:lpstr>
      <vt:lpstr>Lab: Set Run List on node1 and node2</vt:lpstr>
      <vt:lpstr>Lab: Converge All Web Nodes</vt:lpstr>
      <vt:lpstr>PowerPoint Presentation</vt:lpstr>
      <vt:lpstr>Lab: Create the proxy.rb</vt:lpstr>
      <vt:lpstr>Lab: Upload it to the Chef Server</vt:lpstr>
      <vt:lpstr>Lab: Converge Load Balancer node</vt:lpstr>
      <vt:lpstr>PowerPoint Presentation</vt:lpstr>
      <vt:lpstr>Roles for Everyone</vt:lpstr>
      <vt:lpstr>Default Attribute Precedence</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2029</cp:revision>
  <cp:lastPrinted>2016-04-03T13:39:48Z</cp:lastPrinted>
  <dcterms:created xsi:type="dcterms:W3CDTF">2012-09-13T17:36:07Z</dcterms:created>
  <dcterms:modified xsi:type="dcterms:W3CDTF">2016-04-08T16:41:37Z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